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Google Shape;5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We want a computer to split the data--we will do this in the same way we found the pencil or descended from the mountain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Classifiers do this by figuring out what shells are near the other shells. They just differ in how they define “nearby”</a:t>
            </a:r>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Ok let’s do the same thing with actual data points. Let’s try to draw a line in a random position first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Ok let’s do the same thing with actual data points. Let’s try to draw a line in a random position first</a:t>
            </a:r>
            <a:endParaRPr/>
          </a:p>
          <a:p>
            <a:pPr indent="-304800" lvl="3" marL="18288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Error function--how many points did we misclassify?</a:t>
            </a:r>
            <a:endParaRPr sz="1200">
              <a:solidFill>
                <a:schemeClr val="dk1"/>
              </a:solidFill>
              <a:latin typeface="Calibri"/>
              <a:ea typeface="Calibri"/>
              <a:cs typeface="Calibri"/>
              <a:sym typeface="Calibri"/>
            </a:endParaRPr>
          </a:p>
          <a:p>
            <a:pPr indent="-304800" lvl="3" marL="18288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Find the position of the line that decreases the error the most</a:t>
            </a:r>
            <a:endParaRPr sz="1200">
              <a:solidFill>
                <a:schemeClr val="dk1"/>
              </a:solidFill>
              <a:latin typeface="Calibri"/>
              <a:ea typeface="Calibri"/>
              <a:cs typeface="Calibri"/>
              <a:sym typeface="Calibri"/>
            </a:endParaRPr>
          </a:p>
          <a:p>
            <a:pPr indent="-304800" lvl="3" marL="18288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Can we find a better error function? (stairs instead of mountain metaphor)</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Ok let’s do the same thing with actual data points. Let’s try to draw a line in a random position first</a:t>
            </a:r>
            <a:endParaRPr/>
          </a:p>
          <a:p>
            <a:pPr indent="-304800" lvl="3" marL="18288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Error function--how many points did we misclassify?</a:t>
            </a:r>
            <a:endParaRPr sz="1200">
              <a:solidFill>
                <a:schemeClr val="dk1"/>
              </a:solidFill>
              <a:latin typeface="Calibri"/>
              <a:ea typeface="Calibri"/>
              <a:cs typeface="Calibri"/>
              <a:sym typeface="Calibri"/>
            </a:endParaRPr>
          </a:p>
          <a:p>
            <a:pPr indent="-304800" lvl="3" marL="18288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Find the position of the line that decreases the error the most</a:t>
            </a:r>
            <a:endParaRPr sz="1200">
              <a:solidFill>
                <a:schemeClr val="dk1"/>
              </a:solidFill>
              <a:latin typeface="Calibri"/>
              <a:ea typeface="Calibri"/>
              <a:cs typeface="Calibri"/>
              <a:sym typeface="Calibri"/>
            </a:endParaRPr>
          </a:p>
          <a:p>
            <a:pPr indent="-304800" lvl="3" marL="18288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Can we find a better error function? (stairs instead of mountain metaphor)</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Can we find a better error function? (stairs instead of mountain metaphor)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Logistic Regression</a:t>
            </a:r>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Every point gets a penalty (wrong ones get big penalty and right ones get much smaller penalty) (picture will have dots that are bigger the bigger the penalty)</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Add these penalties together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Shade in probability gradients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We’ll revisit preprocessing steps, performance metrics, and hyperparameter tuning. Our purposes for today are to get a feel for all of many of the classifier algorithms.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What problems are there with this?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Logistic regression is a linear approach to solving a binary classification problem. That is, we can use a linear model, similar to linear regression, in order to estimate the probability that an observation falls into a particular category and, based on this probability, provide a "best guess" for in which category the observation likeliest falls.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Especially useful in the field of medicine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Linear regression is estimated using Ordinary Least Squares (OLS) while logistic regression is estimated using Maximum Likelihood Estimation (MLE) approach.</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543a45c0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543a45c0f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43a45c0f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543a45c0f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43a45c0f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543a45c0fe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43a45c0f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543a45c0f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43a45c0f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543a45c0fe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43a45c0f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543a45c0fe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43a45c0f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543a45c0fe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3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8" name="Google Shape;418;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39: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8" name="Google Shape;428;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p4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8" name="Google Shape;438;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41: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8" name="Google Shape;448;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p42: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8" name="Google Shape;458;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p43: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3" name="Google Shape;473;p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p44: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9" name="Google Shape;489;p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p45: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0" name="Google Shape;500;p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p46: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0" name="Google Shape;510;p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p49: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1" name="Google Shape;531;p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 Note the vertical line has a higher margin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goal of an SVM is to create the linear decision boundary with the largest margin. This is commonly called the maximum margin hyperplane (MMH).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p55: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2" name="Google Shape;572;p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p56: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1" name="Google Shape;581;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p57: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1" name="Google Shape;591;p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t># Prediction is making guesses about future scenarios based on data and a model constructed on that data.</a:t>
            </a:r>
            <a:endParaRPr/>
          </a:p>
          <a:p>
            <a:pPr indent="0" lvl="0" marL="0" rtl="0" algn="l">
              <a:lnSpc>
                <a:spcPct val="100000"/>
              </a:lnSpc>
              <a:spcBef>
                <a:spcPts val="0"/>
              </a:spcBef>
              <a:spcAft>
                <a:spcPts val="0"/>
              </a:spcAft>
              <a:buClr>
                <a:srgbClr val="000000"/>
              </a:buClr>
              <a:buSzPts val="1100"/>
              <a:buFont typeface="Arial"/>
              <a:buNone/>
            </a:pPr>
            <a:r>
              <a:rPr lang="en"/>
              <a:t># Inference is judging what the relationship, if any, there is between the data and the output.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54e89ab1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4e89ab1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Another way to think of it is having a kid draw a line between red shells and blue shells (</a:t>
            </a:r>
            <a:r>
              <a:rPr b="1" lang="en" sz="1200">
                <a:solidFill>
                  <a:schemeClr val="dk1"/>
                </a:solidFill>
                <a:latin typeface="Calibri"/>
                <a:ea typeface="Calibri"/>
                <a:cs typeface="Calibri"/>
                <a:sym typeface="Calibri"/>
              </a:rPr>
              <a:t>the goal is to split the data</a:t>
            </a:r>
            <a:r>
              <a:rPr lang="en" sz="1200">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6" name="Google Shape;4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0" name="Google Shape;5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 name="Shape 51"/>
        <p:cNvGrpSpPr/>
        <p:nvPr/>
      </p:nvGrpSpPr>
      <p:grpSpPr>
        <a:xfrm>
          <a:off x="0" y="0"/>
          <a:ext cx="0" cy="0"/>
          <a:chOff x="0" y="0"/>
          <a:chExt cx="0" cy="0"/>
        </a:xfrm>
      </p:grpSpPr>
      <p:sp>
        <p:nvSpPr>
          <p:cNvPr id="52" name="Google Shape;5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howMasterSp="0">
  <p:cSld name="Full Image">
    <p:spTree>
      <p:nvGrpSpPr>
        <p:cNvPr id="28" name="Shape 28"/>
        <p:cNvGrpSpPr/>
        <p:nvPr/>
      </p:nvGrpSpPr>
      <p:grpSpPr>
        <a:xfrm>
          <a:off x="0" y="0"/>
          <a:ext cx="0" cy="0"/>
          <a:chOff x="0" y="0"/>
          <a:chExt cx="0" cy="0"/>
        </a:xfrm>
      </p:grpSpPr>
      <p:cxnSp>
        <p:nvCxnSpPr>
          <p:cNvPr id="29" name="Google Shape;29;p7"/>
          <p:cNvCxnSpPr/>
          <p:nvPr/>
        </p:nvCxnSpPr>
        <p:spPr>
          <a:xfrm>
            <a:off x="446484" y="447261"/>
            <a:ext cx="8250900" cy="0"/>
          </a:xfrm>
          <a:prstGeom prst="straightConnector1">
            <a:avLst/>
          </a:prstGeom>
          <a:noFill/>
          <a:ln>
            <a:noFill/>
          </a:ln>
        </p:spPr>
      </p:cxnSp>
      <p:cxnSp>
        <p:nvCxnSpPr>
          <p:cNvPr id="30" name="Google Shape;30;p7"/>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5" name="Shape 35"/>
        <p:cNvGrpSpPr/>
        <p:nvPr/>
      </p:nvGrpSpPr>
      <p:grpSpPr>
        <a:xfrm>
          <a:off x="0" y="0"/>
          <a:ext cx="0" cy="0"/>
          <a:chOff x="0" y="0"/>
          <a:chExt cx="0" cy="0"/>
        </a:xfrm>
      </p:grpSpPr>
      <p:sp>
        <p:nvSpPr>
          <p:cNvPr id="36" name="Google Shape;36;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10"/>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en.akinator.com/" TargetMode="External"/><Relationship Id="rId4" Type="http://schemas.openxmlformats.org/officeDocument/2006/relationships/image" Target="../media/image1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0.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9.png"/><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Google Shape;57;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sz="3000"/>
              <a:t>Python Machine Learning In Biology:</a:t>
            </a:r>
            <a:endParaRPr sz="3000"/>
          </a:p>
          <a:p>
            <a:pPr indent="0" lvl="0" marL="0" rtl="0" algn="ctr">
              <a:lnSpc>
                <a:spcPct val="100000"/>
              </a:lnSpc>
              <a:spcBef>
                <a:spcPts val="0"/>
              </a:spcBef>
              <a:spcAft>
                <a:spcPts val="0"/>
              </a:spcAft>
              <a:buSzPts val="5200"/>
              <a:buNone/>
            </a:pPr>
            <a:r>
              <a:rPr lang="en"/>
              <a:t>Tour of Machine Learning Classifiers</a:t>
            </a:r>
            <a:endParaRPr/>
          </a:p>
        </p:txBody>
      </p:sp>
      <p:sp>
        <p:nvSpPr>
          <p:cNvPr id="58" name="Google Shape;58;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Nichole Bennett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22" name="Google Shape;122;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23" name="Google Shape;123;p23"/>
          <p:cNvPicPr preferRelativeResize="0"/>
          <p:nvPr/>
        </p:nvPicPr>
        <p:blipFill rotWithShape="1">
          <a:blip r:embed="rId3">
            <a:alphaModFix/>
          </a:blip>
          <a:srcRect b="0" l="0" r="0" t="0"/>
          <a:stretch/>
        </p:blipFill>
        <p:spPr>
          <a:xfrm>
            <a:off x="-8450" y="-35155"/>
            <a:ext cx="9143998" cy="5331055"/>
          </a:xfrm>
          <a:prstGeom prst="rect">
            <a:avLst/>
          </a:prstGeom>
          <a:noFill/>
          <a:ln>
            <a:noFill/>
          </a:ln>
        </p:spPr>
      </p:pic>
      <p:pic>
        <p:nvPicPr>
          <p:cNvPr id="124" name="Google Shape;124;p23"/>
          <p:cNvPicPr preferRelativeResize="0"/>
          <p:nvPr/>
        </p:nvPicPr>
        <p:blipFill rotWithShape="1">
          <a:blip r:embed="rId4">
            <a:alphaModFix/>
          </a:blip>
          <a:srcRect b="0" l="0" r="0" t="0"/>
          <a:stretch/>
        </p:blipFill>
        <p:spPr>
          <a:xfrm>
            <a:off x="459625" y="3601525"/>
            <a:ext cx="2006624" cy="1414025"/>
          </a:xfrm>
          <a:prstGeom prst="rect">
            <a:avLst/>
          </a:prstGeom>
          <a:noFill/>
          <a:ln>
            <a:noFill/>
          </a:ln>
        </p:spPr>
      </p:pic>
      <p:pic>
        <p:nvPicPr>
          <p:cNvPr id="125" name="Google Shape;125;p23"/>
          <p:cNvPicPr preferRelativeResize="0"/>
          <p:nvPr/>
        </p:nvPicPr>
        <p:blipFill rotWithShape="1">
          <a:blip r:embed="rId4">
            <a:alphaModFix/>
          </a:blip>
          <a:srcRect b="0" l="0" r="0" t="0"/>
          <a:stretch/>
        </p:blipFill>
        <p:spPr>
          <a:xfrm>
            <a:off x="-88875" y="1923362"/>
            <a:ext cx="2006624" cy="1414025"/>
          </a:xfrm>
          <a:prstGeom prst="rect">
            <a:avLst/>
          </a:prstGeom>
          <a:noFill/>
          <a:ln>
            <a:noFill/>
          </a:ln>
        </p:spPr>
      </p:pic>
      <p:pic>
        <p:nvPicPr>
          <p:cNvPr id="126" name="Google Shape;126;p23"/>
          <p:cNvPicPr preferRelativeResize="0"/>
          <p:nvPr/>
        </p:nvPicPr>
        <p:blipFill rotWithShape="1">
          <a:blip r:embed="rId4">
            <a:alphaModFix/>
          </a:blip>
          <a:srcRect b="0" l="0" r="0" t="0"/>
          <a:stretch/>
        </p:blipFill>
        <p:spPr>
          <a:xfrm>
            <a:off x="2704900" y="2382312"/>
            <a:ext cx="2006624" cy="1414025"/>
          </a:xfrm>
          <a:prstGeom prst="rect">
            <a:avLst/>
          </a:prstGeom>
          <a:noFill/>
          <a:ln>
            <a:noFill/>
          </a:ln>
        </p:spPr>
      </p:pic>
      <p:pic>
        <p:nvPicPr>
          <p:cNvPr id="127" name="Google Shape;127;p23"/>
          <p:cNvPicPr preferRelativeResize="0"/>
          <p:nvPr/>
        </p:nvPicPr>
        <p:blipFill rotWithShape="1">
          <a:blip r:embed="rId4">
            <a:alphaModFix/>
          </a:blip>
          <a:srcRect b="0" l="0" r="0" t="0"/>
          <a:stretch/>
        </p:blipFill>
        <p:spPr>
          <a:xfrm>
            <a:off x="4892900" y="1152475"/>
            <a:ext cx="2006624" cy="1414025"/>
          </a:xfrm>
          <a:prstGeom prst="rect">
            <a:avLst/>
          </a:prstGeom>
          <a:noFill/>
          <a:ln>
            <a:noFill/>
          </a:ln>
        </p:spPr>
      </p:pic>
      <p:pic>
        <p:nvPicPr>
          <p:cNvPr id="128" name="Google Shape;128;p23"/>
          <p:cNvPicPr preferRelativeResize="0"/>
          <p:nvPr/>
        </p:nvPicPr>
        <p:blipFill rotWithShape="1">
          <a:blip r:embed="rId5">
            <a:alphaModFix/>
          </a:blip>
          <a:srcRect b="0" l="0" r="0" t="0"/>
          <a:stretch/>
        </p:blipFill>
        <p:spPr>
          <a:xfrm>
            <a:off x="7407925" y="1568125"/>
            <a:ext cx="1629475" cy="1629475"/>
          </a:xfrm>
          <a:prstGeom prst="rect">
            <a:avLst/>
          </a:prstGeom>
          <a:noFill/>
          <a:ln>
            <a:noFill/>
          </a:ln>
        </p:spPr>
      </p:pic>
      <p:pic>
        <p:nvPicPr>
          <p:cNvPr id="129" name="Google Shape;129;p23"/>
          <p:cNvPicPr preferRelativeResize="0"/>
          <p:nvPr/>
        </p:nvPicPr>
        <p:blipFill rotWithShape="1">
          <a:blip r:embed="rId5">
            <a:alphaModFix/>
          </a:blip>
          <a:srcRect b="0" l="0" r="0" t="0"/>
          <a:stretch/>
        </p:blipFill>
        <p:spPr>
          <a:xfrm>
            <a:off x="5645975" y="2779500"/>
            <a:ext cx="1629475" cy="1629475"/>
          </a:xfrm>
          <a:prstGeom prst="rect">
            <a:avLst/>
          </a:prstGeom>
          <a:noFill/>
          <a:ln>
            <a:noFill/>
          </a:ln>
        </p:spPr>
      </p:pic>
      <p:pic>
        <p:nvPicPr>
          <p:cNvPr id="130" name="Google Shape;130;p23"/>
          <p:cNvPicPr preferRelativeResize="0"/>
          <p:nvPr/>
        </p:nvPicPr>
        <p:blipFill rotWithShape="1">
          <a:blip r:embed="rId5">
            <a:alphaModFix/>
          </a:blip>
          <a:srcRect b="0" l="0" r="0" t="0"/>
          <a:stretch/>
        </p:blipFill>
        <p:spPr>
          <a:xfrm>
            <a:off x="7202825" y="3666425"/>
            <a:ext cx="1629475" cy="1629475"/>
          </a:xfrm>
          <a:prstGeom prst="rect">
            <a:avLst/>
          </a:prstGeom>
          <a:noFill/>
          <a:ln>
            <a:noFill/>
          </a:ln>
        </p:spPr>
      </p:pic>
      <p:pic>
        <p:nvPicPr>
          <p:cNvPr id="131" name="Google Shape;131;p23"/>
          <p:cNvPicPr preferRelativeResize="0"/>
          <p:nvPr/>
        </p:nvPicPr>
        <p:blipFill rotWithShape="1">
          <a:blip r:embed="rId5">
            <a:alphaModFix/>
          </a:blip>
          <a:srcRect b="0" l="0" r="0" t="0"/>
          <a:stretch/>
        </p:blipFill>
        <p:spPr>
          <a:xfrm>
            <a:off x="4147700" y="3737375"/>
            <a:ext cx="1629475" cy="1629475"/>
          </a:xfrm>
          <a:prstGeom prst="rect">
            <a:avLst/>
          </a:prstGeom>
          <a:noFill/>
          <a:ln>
            <a:noFill/>
          </a:ln>
        </p:spPr>
      </p:pic>
      <p:sp>
        <p:nvSpPr>
          <p:cNvPr id="132" name="Google Shape;132;p23"/>
          <p:cNvSpPr/>
          <p:nvPr/>
        </p:nvSpPr>
        <p:spPr>
          <a:xfrm>
            <a:off x="2759500" y="1680125"/>
            <a:ext cx="4948750" cy="3431550"/>
          </a:xfrm>
          <a:custGeom>
            <a:rect b="b" l="l" r="r" t="t"/>
            <a:pathLst>
              <a:path extrusionOk="0" h="137262" w="197950">
                <a:moveTo>
                  <a:pt x="0" y="137262"/>
                </a:moveTo>
                <a:cubicBezTo>
                  <a:pt x="44128" y="111518"/>
                  <a:pt x="81875" y="76020"/>
                  <a:pt x="124635" y="48062"/>
                </a:cubicBezTo>
                <a:cubicBezTo>
                  <a:pt x="130976" y="43916"/>
                  <a:pt x="136279" y="38187"/>
                  <a:pt x="142964" y="34621"/>
                </a:cubicBezTo>
                <a:cubicBezTo>
                  <a:pt x="159175" y="25974"/>
                  <a:pt x="177187" y="19461"/>
                  <a:pt x="190618" y="6925"/>
                </a:cubicBezTo>
                <a:cubicBezTo>
                  <a:pt x="193076" y="4631"/>
                  <a:pt x="196448" y="3008"/>
                  <a:pt x="197950" y="0"/>
                </a:cubicBezTo>
              </a:path>
            </a:pathLst>
          </a:custGeom>
          <a:noFill/>
          <a:ln cap="flat" cmpd="sng" w="1524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23"/>
          <p:cNvPicPr preferRelativeResize="0"/>
          <p:nvPr/>
        </p:nvPicPr>
        <p:blipFill rotWithShape="1">
          <a:blip r:embed="rId6">
            <a:alphaModFix/>
          </a:blip>
          <a:srcRect b="0" l="0" r="0" t="0"/>
          <a:stretch/>
        </p:blipFill>
        <p:spPr>
          <a:xfrm>
            <a:off x="5777168" y="294201"/>
            <a:ext cx="2006625" cy="1460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cxnSp>
        <p:nvCxnSpPr>
          <p:cNvPr id="138" name="Google Shape;138;p24"/>
          <p:cNvCxnSpPr/>
          <p:nvPr/>
        </p:nvCxnSpPr>
        <p:spPr>
          <a:xfrm>
            <a:off x="1313550" y="101825"/>
            <a:ext cx="20400" cy="4867200"/>
          </a:xfrm>
          <a:prstGeom prst="straightConnector1">
            <a:avLst/>
          </a:prstGeom>
          <a:noFill/>
          <a:ln cap="flat" cmpd="sng" w="114300">
            <a:solidFill>
              <a:srgbClr val="000000"/>
            </a:solidFill>
            <a:prstDash val="solid"/>
            <a:round/>
            <a:headEnd len="sm" w="sm" type="none"/>
            <a:tailEnd len="sm" w="sm" type="none"/>
          </a:ln>
        </p:spPr>
      </p:cxnSp>
      <p:cxnSp>
        <p:nvCxnSpPr>
          <p:cNvPr id="139" name="Google Shape;139;p24"/>
          <p:cNvCxnSpPr/>
          <p:nvPr/>
        </p:nvCxnSpPr>
        <p:spPr>
          <a:xfrm>
            <a:off x="417500" y="4495450"/>
            <a:ext cx="8196900" cy="30600"/>
          </a:xfrm>
          <a:prstGeom prst="straightConnector1">
            <a:avLst/>
          </a:prstGeom>
          <a:noFill/>
          <a:ln cap="flat" cmpd="sng" w="114300">
            <a:solidFill>
              <a:srgbClr val="000000"/>
            </a:solidFill>
            <a:prstDash val="solid"/>
            <a:round/>
            <a:headEnd len="sm" w="sm" type="none"/>
            <a:tailEnd len="sm" w="sm" type="none"/>
          </a:ln>
        </p:spPr>
      </p:cxnSp>
      <p:sp>
        <p:nvSpPr>
          <p:cNvPr id="140" name="Google Shape;140;p24"/>
          <p:cNvSpPr/>
          <p:nvPr/>
        </p:nvSpPr>
        <p:spPr>
          <a:xfrm>
            <a:off x="2382725" y="14459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4"/>
          <p:cNvSpPr/>
          <p:nvPr/>
        </p:nvSpPr>
        <p:spPr>
          <a:xfrm>
            <a:off x="2138225" y="3166450"/>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4"/>
          <p:cNvSpPr/>
          <p:nvPr/>
        </p:nvSpPr>
        <p:spPr>
          <a:xfrm>
            <a:off x="3369775" y="6204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4"/>
          <p:cNvSpPr/>
          <p:nvPr/>
        </p:nvSpPr>
        <p:spPr>
          <a:xfrm>
            <a:off x="2839925" y="19031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4"/>
          <p:cNvSpPr/>
          <p:nvPr/>
        </p:nvSpPr>
        <p:spPr>
          <a:xfrm>
            <a:off x="3939300" y="16484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4"/>
          <p:cNvSpPr/>
          <p:nvPr/>
        </p:nvSpPr>
        <p:spPr>
          <a:xfrm>
            <a:off x="3369775" y="28188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4"/>
          <p:cNvSpPr/>
          <p:nvPr/>
        </p:nvSpPr>
        <p:spPr>
          <a:xfrm>
            <a:off x="4509200" y="6204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p:nvPr/>
        </p:nvSpPr>
        <p:spPr>
          <a:xfrm>
            <a:off x="5385600" y="30735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4"/>
          <p:cNvSpPr/>
          <p:nvPr/>
        </p:nvSpPr>
        <p:spPr>
          <a:xfrm>
            <a:off x="5914750" y="18105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4"/>
          <p:cNvSpPr/>
          <p:nvPr/>
        </p:nvSpPr>
        <p:spPr>
          <a:xfrm>
            <a:off x="5201625" y="359220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4"/>
          <p:cNvSpPr/>
          <p:nvPr/>
        </p:nvSpPr>
        <p:spPr>
          <a:xfrm>
            <a:off x="4092025" y="36631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4"/>
          <p:cNvSpPr/>
          <p:nvPr/>
        </p:nvSpPr>
        <p:spPr>
          <a:xfrm>
            <a:off x="6901450" y="13513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4"/>
          <p:cNvSpPr/>
          <p:nvPr/>
        </p:nvSpPr>
        <p:spPr>
          <a:xfrm>
            <a:off x="6758575" y="275622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4"/>
          <p:cNvSpPr/>
          <p:nvPr/>
        </p:nvSpPr>
        <p:spPr>
          <a:xfrm>
            <a:off x="6300000" y="39879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4"/>
          <p:cNvSpPr/>
          <p:nvPr/>
        </p:nvSpPr>
        <p:spPr>
          <a:xfrm>
            <a:off x="5201625" y="19918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4"/>
          <p:cNvSpPr/>
          <p:nvPr/>
        </p:nvSpPr>
        <p:spPr>
          <a:xfrm>
            <a:off x="5648625" y="6917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cxnSp>
        <p:nvCxnSpPr>
          <p:cNvPr id="160" name="Google Shape;160;p25"/>
          <p:cNvCxnSpPr/>
          <p:nvPr/>
        </p:nvCxnSpPr>
        <p:spPr>
          <a:xfrm>
            <a:off x="1313550" y="101825"/>
            <a:ext cx="20400" cy="4867200"/>
          </a:xfrm>
          <a:prstGeom prst="straightConnector1">
            <a:avLst/>
          </a:prstGeom>
          <a:noFill/>
          <a:ln cap="flat" cmpd="sng" w="114300">
            <a:solidFill>
              <a:srgbClr val="000000"/>
            </a:solidFill>
            <a:prstDash val="solid"/>
            <a:round/>
            <a:headEnd len="sm" w="sm" type="none"/>
            <a:tailEnd len="sm" w="sm" type="none"/>
          </a:ln>
        </p:spPr>
      </p:cxnSp>
      <p:cxnSp>
        <p:nvCxnSpPr>
          <p:cNvPr id="161" name="Google Shape;161;p25"/>
          <p:cNvCxnSpPr/>
          <p:nvPr/>
        </p:nvCxnSpPr>
        <p:spPr>
          <a:xfrm>
            <a:off x="417500" y="4495450"/>
            <a:ext cx="8196900" cy="30600"/>
          </a:xfrm>
          <a:prstGeom prst="straightConnector1">
            <a:avLst/>
          </a:prstGeom>
          <a:noFill/>
          <a:ln cap="flat" cmpd="sng" w="114300">
            <a:solidFill>
              <a:srgbClr val="000000"/>
            </a:solidFill>
            <a:prstDash val="solid"/>
            <a:round/>
            <a:headEnd len="sm" w="sm" type="none"/>
            <a:tailEnd len="sm" w="sm" type="none"/>
          </a:ln>
        </p:spPr>
      </p:cxnSp>
      <p:sp>
        <p:nvSpPr>
          <p:cNvPr id="162" name="Google Shape;162;p25"/>
          <p:cNvSpPr/>
          <p:nvPr/>
        </p:nvSpPr>
        <p:spPr>
          <a:xfrm>
            <a:off x="2382725" y="14459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5"/>
          <p:cNvSpPr/>
          <p:nvPr/>
        </p:nvSpPr>
        <p:spPr>
          <a:xfrm>
            <a:off x="2138225" y="3166450"/>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5"/>
          <p:cNvSpPr/>
          <p:nvPr/>
        </p:nvSpPr>
        <p:spPr>
          <a:xfrm>
            <a:off x="3369775" y="6204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5"/>
          <p:cNvSpPr/>
          <p:nvPr/>
        </p:nvSpPr>
        <p:spPr>
          <a:xfrm>
            <a:off x="2839925" y="19031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5"/>
          <p:cNvSpPr/>
          <p:nvPr/>
        </p:nvSpPr>
        <p:spPr>
          <a:xfrm>
            <a:off x="3939300" y="16484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a:off x="3369775" y="28188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a:off x="4509200" y="6204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5385600" y="30735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5914750" y="18105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a:off x="5201625" y="359220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a:off x="4092025" y="36631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5"/>
          <p:cNvSpPr/>
          <p:nvPr/>
        </p:nvSpPr>
        <p:spPr>
          <a:xfrm>
            <a:off x="6901450" y="13513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5"/>
          <p:cNvSpPr/>
          <p:nvPr/>
        </p:nvSpPr>
        <p:spPr>
          <a:xfrm>
            <a:off x="6758575" y="275622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5"/>
          <p:cNvSpPr/>
          <p:nvPr/>
        </p:nvSpPr>
        <p:spPr>
          <a:xfrm>
            <a:off x="6300000" y="39879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5"/>
          <p:cNvSpPr/>
          <p:nvPr/>
        </p:nvSpPr>
        <p:spPr>
          <a:xfrm>
            <a:off x="5201625" y="19918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5"/>
          <p:cNvSpPr/>
          <p:nvPr/>
        </p:nvSpPr>
        <p:spPr>
          <a:xfrm>
            <a:off x="5648625" y="6917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8" name="Google Shape;178;p25"/>
          <p:cNvCxnSpPr/>
          <p:nvPr/>
        </p:nvCxnSpPr>
        <p:spPr>
          <a:xfrm flipH="1" rot="10800000">
            <a:off x="3737025" y="-50875"/>
            <a:ext cx="111900" cy="5070900"/>
          </a:xfrm>
          <a:prstGeom prst="straightConnector1">
            <a:avLst/>
          </a:prstGeom>
          <a:noFill/>
          <a:ln cap="flat" cmpd="sng" w="76200">
            <a:solidFill>
              <a:srgbClr val="9900FF"/>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cxnSp>
        <p:nvCxnSpPr>
          <p:cNvPr id="183" name="Google Shape;183;p26"/>
          <p:cNvCxnSpPr/>
          <p:nvPr/>
        </p:nvCxnSpPr>
        <p:spPr>
          <a:xfrm>
            <a:off x="1313550" y="101825"/>
            <a:ext cx="20400" cy="4867200"/>
          </a:xfrm>
          <a:prstGeom prst="straightConnector1">
            <a:avLst/>
          </a:prstGeom>
          <a:noFill/>
          <a:ln cap="flat" cmpd="sng" w="114300">
            <a:solidFill>
              <a:srgbClr val="000000"/>
            </a:solidFill>
            <a:prstDash val="solid"/>
            <a:round/>
            <a:headEnd len="sm" w="sm" type="none"/>
            <a:tailEnd len="sm" w="sm" type="none"/>
          </a:ln>
        </p:spPr>
      </p:cxnSp>
      <p:cxnSp>
        <p:nvCxnSpPr>
          <p:cNvPr id="184" name="Google Shape;184;p26"/>
          <p:cNvCxnSpPr/>
          <p:nvPr/>
        </p:nvCxnSpPr>
        <p:spPr>
          <a:xfrm>
            <a:off x="417500" y="4495450"/>
            <a:ext cx="8196900" cy="30600"/>
          </a:xfrm>
          <a:prstGeom prst="straightConnector1">
            <a:avLst/>
          </a:prstGeom>
          <a:noFill/>
          <a:ln cap="flat" cmpd="sng" w="114300">
            <a:solidFill>
              <a:srgbClr val="000000"/>
            </a:solidFill>
            <a:prstDash val="solid"/>
            <a:round/>
            <a:headEnd len="sm" w="sm" type="none"/>
            <a:tailEnd len="sm" w="sm" type="none"/>
          </a:ln>
        </p:spPr>
      </p:cxnSp>
      <p:sp>
        <p:nvSpPr>
          <p:cNvPr id="185" name="Google Shape;185;p26"/>
          <p:cNvSpPr/>
          <p:nvPr/>
        </p:nvSpPr>
        <p:spPr>
          <a:xfrm>
            <a:off x="2382725" y="14459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6"/>
          <p:cNvSpPr/>
          <p:nvPr/>
        </p:nvSpPr>
        <p:spPr>
          <a:xfrm>
            <a:off x="2138225" y="3166450"/>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6"/>
          <p:cNvSpPr/>
          <p:nvPr/>
        </p:nvSpPr>
        <p:spPr>
          <a:xfrm>
            <a:off x="3369775" y="6204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6"/>
          <p:cNvSpPr/>
          <p:nvPr/>
        </p:nvSpPr>
        <p:spPr>
          <a:xfrm>
            <a:off x="2839925" y="19031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6"/>
          <p:cNvSpPr/>
          <p:nvPr/>
        </p:nvSpPr>
        <p:spPr>
          <a:xfrm>
            <a:off x="3939300" y="16484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6"/>
          <p:cNvSpPr/>
          <p:nvPr/>
        </p:nvSpPr>
        <p:spPr>
          <a:xfrm>
            <a:off x="3369775" y="28188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6"/>
          <p:cNvSpPr/>
          <p:nvPr/>
        </p:nvSpPr>
        <p:spPr>
          <a:xfrm>
            <a:off x="4509200" y="6204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6"/>
          <p:cNvSpPr/>
          <p:nvPr/>
        </p:nvSpPr>
        <p:spPr>
          <a:xfrm>
            <a:off x="5385600" y="30735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6"/>
          <p:cNvSpPr/>
          <p:nvPr/>
        </p:nvSpPr>
        <p:spPr>
          <a:xfrm>
            <a:off x="5914750" y="18105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6"/>
          <p:cNvSpPr/>
          <p:nvPr/>
        </p:nvSpPr>
        <p:spPr>
          <a:xfrm>
            <a:off x="5201625" y="359220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6"/>
          <p:cNvSpPr/>
          <p:nvPr/>
        </p:nvSpPr>
        <p:spPr>
          <a:xfrm>
            <a:off x="4092025" y="36631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6"/>
          <p:cNvSpPr/>
          <p:nvPr/>
        </p:nvSpPr>
        <p:spPr>
          <a:xfrm>
            <a:off x="6901450" y="13513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6"/>
          <p:cNvSpPr/>
          <p:nvPr/>
        </p:nvSpPr>
        <p:spPr>
          <a:xfrm>
            <a:off x="6758575" y="275622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6"/>
          <p:cNvSpPr/>
          <p:nvPr/>
        </p:nvSpPr>
        <p:spPr>
          <a:xfrm>
            <a:off x="6300000" y="39879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6"/>
          <p:cNvSpPr/>
          <p:nvPr/>
        </p:nvSpPr>
        <p:spPr>
          <a:xfrm>
            <a:off x="5201625" y="19918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6"/>
          <p:cNvSpPr/>
          <p:nvPr/>
        </p:nvSpPr>
        <p:spPr>
          <a:xfrm>
            <a:off x="5648625" y="6917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1" name="Google Shape;201;p26"/>
          <p:cNvCxnSpPr/>
          <p:nvPr/>
        </p:nvCxnSpPr>
        <p:spPr>
          <a:xfrm flipH="1" rot="10800000">
            <a:off x="2902050" y="71275"/>
            <a:ext cx="2667900" cy="4928400"/>
          </a:xfrm>
          <a:prstGeom prst="straightConnector1">
            <a:avLst/>
          </a:prstGeom>
          <a:noFill/>
          <a:ln cap="flat" cmpd="sng" w="76200">
            <a:solidFill>
              <a:srgbClr val="9900FF"/>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Discrete vs. Continuous Error Functions</a:t>
            </a:r>
            <a:endParaRPr/>
          </a:p>
        </p:txBody>
      </p:sp>
      <p:sp>
        <p:nvSpPr>
          <p:cNvPr id="207" name="Google Shape;207;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400"/>
              <a:buNone/>
            </a:pPr>
            <a:r>
              <a:rPr lang="en" sz="2400"/>
              <a:t>Discrete Error Function</a:t>
            </a:r>
            <a:endParaRPr sz="2400"/>
          </a:p>
        </p:txBody>
      </p:sp>
      <p:pic>
        <p:nvPicPr>
          <p:cNvPr id="208" name="Google Shape;208;p27"/>
          <p:cNvPicPr preferRelativeResize="0"/>
          <p:nvPr/>
        </p:nvPicPr>
        <p:blipFill rotWithShape="1">
          <a:blip r:embed="rId3">
            <a:alphaModFix/>
          </a:blip>
          <a:srcRect b="0" l="0" r="0" t="0"/>
          <a:stretch/>
        </p:blipFill>
        <p:spPr>
          <a:xfrm>
            <a:off x="4351800" y="1610288"/>
            <a:ext cx="5715000" cy="4010025"/>
          </a:xfrm>
          <a:prstGeom prst="rect">
            <a:avLst/>
          </a:prstGeom>
          <a:noFill/>
          <a:ln>
            <a:noFill/>
          </a:ln>
        </p:spPr>
      </p:pic>
      <p:sp>
        <p:nvSpPr>
          <p:cNvPr id="209" name="Google Shape;209;p27"/>
          <p:cNvSpPr txBox="1"/>
          <p:nvPr>
            <p:ph idx="2" type="body"/>
          </p:nvPr>
        </p:nvSpPr>
        <p:spPr>
          <a:xfrm>
            <a:off x="47562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400"/>
              <a:buNone/>
            </a:pPr>
            <a:r>
              <a:rPr lang="en" sz="2400"/>
              <a:t>Continuous Error Function</a:t>
            </a:r>
            <a:endParaRPr sz="2400"/>
          </a:p>
        </p:txBody>
      </p:sp>
      <p:pic>
        <p:nvPicPr>
          <p:cNvPr id="210" name="Google Shape;210;p27"/>
          <p:cNvPicPr preferRelativeResize="0"/>
          <p:nvPr/>
        </p:nvPicPr>
        <p:blipFill rotWithShape="1">
          <a:blip r:embed="rId4">
            <a:alphaModFix/>
          </a:blip>
          <a:srcRect b="0" l="0" r="0" t="0"/>
          <a:stretch/>
        </p:blipFill>
        <p:spPr>
          <a:xfrm>
            <a:off x="690271" y="1686500"/>
            <a:ext cx="3279925" cy="335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cxnSp>
        <p:nvCxnSpPr>
          <p:cNvPr id="215" name="Google Shape;215;p28"/>
          <p:cNvCxnSpPr/>
          <p:nvPr/>
        </p:nvCxnSpPr>
        <p:spPr>
          <a:xfrm>
            <a:off x="1313550" y="635225"/>
            <a:ext cx="20400" cy="4867200"/>
          </a:xfrm>
          <a:prstGeom prst="straightConnector1">
            <a:avLst/>
          </a:prstGeom>
          <a:noFill/>
          <a:ln cap="flat" cmpd="sng" w="114300">
            <a:solidFill>
              <a:srgbClr val="000000"/>
            </a:solidFill>
            <a:prstDash val="solid"/>
            <a:round/>
            <a:headEnd len="sm" w="sm" type="none"/>
            <a:tailEnd len="sm" w="sm" type="none"/>
          </a:ln>
        </p:spPr>
      </p:cxnSp>
      <p:cxnSp>
        <p:nvCxnSpPr>
          <p:cNvPr id="216" name="Google Shape;216;p28"/>
          <p:cNvCxnSpPr/>
          <p:nvPr/>
        </p:nvCxnSpPr>
        <p:spPr>
          <a:xfrm>
            <a:off x="417500" y="5028850"/>
            <a:ext cx="8196900" cy="30600"/>
          </a:xfrm>
          <a:prstGeom prst="straightConnector1">
            <a:avLst/>
          </a:prstGeom>
          <a:noFill/>
          <a:ln cap="flat" cmpd="sng" w="114300">
            <a:solidFill>
              <a:srgbClr val="000000"/>
            </a:solidFill>
            <a:prstDash val="solid"/>
            <a:round/>
            <a:headEnd len="sm" w="sm" type="none"/>
            <a:tailEnd len="sm" w="sm" type="none"/>
          </a:ln>
        </p:spPr>
      </p:cxnSp>
      <p:sp>
        <p:nvSpPr>
          <p:cNvPr id="217" name="Google Shape;217;p28"/>
          <p:cNvSpPr/>
          <p:nvPr/>
        </p:nvSpPr>
        <p:spPr>
          <a:xfrm>
            <a:off x="2382725" y="19793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8"/>
          <p:cNvSpPr/>
          <p:nvPr/>
        </p:nvSpPr>
        <p:spPr>
          <a:xfrm>
            <a:off x="2138225" y="3699850"/>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8"/>
          <p:cNvSpPr/>
          <p:nvPr/>
        </p:nvSpPr>
        <p:spPr>
          <a:xfrm>
            <a:off x="3369775" y="11538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8"/>
          <p:cNvSpPr/>
          <p:nvPr/>
        </p:nvSpPr>
        <p:spPr>
          <a:xfrm>
            <a:off x="2839925" y="24365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8"/>
          <p:cNvSpPr/>
          <p:nvPr/>
        </p:nvSpPr>
        <p:spPr>
          <a:xfrm>
            <a:off x="4264800" y="1884750"/>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8"/>
          <p:cNvSpPr/>
          <p:nvPr/>
        </p:nvSpPr>
        <p:spPr>
          <a:xfrm>
            <a:off x="3369775" y="33522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8"/>
          <p:cNvSpPr/>
          <p:nvPr/>
        </p:nvSpPr>
        <p:spPr>
          <a:xfrm>
            <a:off x="4585400" y="787975"/>
            <a:ext cx="633000" cy="6204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8"/>
          <p:cNvSpPr/>
          <p:nvPr/>
        </p:nvSpPr>
        <p:spPr>
          <a:xfrm>
            <a:off x="5385600" y="3388875"/>
            <a:ext cx="497400" cy="4728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8"/>
          <p:cNvSpPr/>
          <p:nvPr/>
        </p:nvSpPr>
        <p:spPr>
          <a:xfrm>
            <a:off x="5914750" y="23439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8"/>
          <p:cNvSpPr/>
          <p:nvPr/>
        </p:nvSpPr>
        <p:spPr>
          <a:xfrm>
            <a:off x="4653450" y="3954550"/>
            <a:ext cx="792600" cy="7914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8"/>
          <p:cNvSpPr/>
          <p:nvPr/>
        </p:nvSpPr>
        <p:spPr>
          <a:xfrm>
            <a:off x="3369775" y="3954550"/>
            <a:ext cx="966600" cy="10083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8"/>
          <p:cNvSpPr/>
          <p:nvPr/>
        </p:nvSpPr>
        <p:spPr>
          <a:xfrm>
            <a:off x="6901450" y="18847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8"/>
          <p:cNvSpPr/>
          <p:nvPr/>
        </p:nvSpPr>
        <p:spPr>
          <a:xfrm>
            <a:off x="6758575" y="328962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8"/>
          <p:cNvSpPr/>
          <p:nvPr/>
        </p:nvSpPr>
        <p:spPr>
          <a:xfrm>
            <a:off x="6047100" y="4521375"/>
            <a:ext cx="497400" cy="4728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8"/>
          <p:cNvSpPr/>
          <p:nvPr/>
        </p:nvSpPr>
        <p:spPr>
          <a:xfrm>
            <a:off x="4948750" y="2525250"/>
            <a:ext cx="497400" cy="4728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8"/>
          <p:cNvSpPr/>
          <p:nvPr/>
        </p:nvSpPr>
        <p:spPr>
          <a:xfrm>
            <a:off x="5648625" y="12251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3" name="Google Shape;233;p28"/>
          <p:cNvCxnSpPr/>
          <p:nvPr/>
        </p:nvCxnSpPr>
        <p:spPr>
          <a:xfrm rot="10800000">
            <a:off x="4042525" y="753575"/>
            <a:ext cx="4388700" cy="5064600"/>
          </a:xfrm>
          <a:prstGeom prst="straightConnector1">
            <a:avLst/>
          </a:prstGeom>
          <a:noFill/>
          <a:ln cap="flat" cmpd="sng" w="76200">
            <a:solidFill>
              <a:srgbClr val="9900FF"/>
            </a:solidFill>
            <a:prstDash val="solid"/>
            <a:round/>
            <a:headEnd len="sm" w="sm" type="none"/>
            <a:tailEnd len="sm" w="sm" type="none"/>
          </a:ln>
        </p:spPr>
      </p:cxnSp>
      <p:sp>
        <p:nvSpPr>
          <p:cNvPr id="234" name="Google Shape;234;p28"/>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Logistic Regression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cxnSp>
        <p:nvCxnSpPr>
          <p:cNvPr id="239" name="Google Shape;239;p29"/>
          <p:cNvCxnSpPr/>
          <p:nvPr/>
        </p:nvCxnSpPr>
        <p:spPr>
          <a:xfrm>
            <a:off x="1313550" y="635225"/>
            <a:ext cx="20400" cy="4867200"/>
          </a:xfrm>
          <a:prstGeom prst="straightConnector1">
            <a:avLst/>
          </a:prstGeom>
          <a:noFill/>
          <a:ln cap="flat" cmpd="sng" w="114300">
            <a:solidFill>
              <a:srgbClr val="000000"/>
            </a:solidFill>
            <a:prstDash val="solid"/>
            <a:round/>
            <a:headEnd len="sm" w="sm" type="none"/>
            <a:tailEnd len="sm" w="sm" type="none"/>
          </a:ln>
        </p:spPr>
      </p:cxnSp>
      <p:cxnSp>
        <p:nvCxnSpPr>
          <p:cNvPr id="240" name="Google Shape;240;p29"/>
          <p:cNvCxnSpPr/>
          <p:nvPr/>
        </p:nvCxnSpPr>
        <p:spPr>
          <a:xfrm>
            <a:off x="417500" y="5028850"/>
            <a:ext cx="8196900" cy="30600"/>
          </a:xfrm>
          <a:prstGeom prst="straightConnector1">
            <a:avLst/>
          </a:prstGeom>
          <a:noFill/>
          <a:ln cap="flat" cmpd="sng" w="114300">
            <a:solidFill>
              <a:srgbClr val="000000"/>
            </a:solidFill>
            <a:prstDash val="solid"/>
            <a:round/>
            <a:headEnd len="sm" w="sm" type="none"/>
            <a:tailEnd len="sm" w="sm" type="none"/>
          </a:ln>
        </p:spPr>
      </p:cxnSp>
      <p:sp>
        <p:nvSpPr>
          <p:cNvPr id="241" name="Google Shape;241;p29"/>
          <p:cNvSpPr/>
          <p:nvPr/>
        </p:nvSpPr>
        <p:spPr>
          <a:xfrm>
            <a:off x="2382725" y="19793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9"/>
          <p:cNvSpPr/>
          <p:nvPr/>
        </p:nvSpPr>
        <p:spPr>
          <a:xfrm>
            <a:off x="2138225" y="3699850"/>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9"/>
          <p:cNvSpPr/>
          <p:nvPr/>
        </p:nvSpPr>
        <p:spPr>
          <a:xfrm>
            <a:off x="3369775" y="11538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9"/>
          <p:cNvSpPr/>
          <p:nvPr/>
        </p:nvSpPr>
        <p:spPr>
          <a:xfrm>
            <a:off x="2839925" y="24365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9"/>
          <p:cNvSpPr/>
          <p:nvPr/>
        </p:nvSpPr>
        <p:spPr>
          <a:xfrm>
            <a:off x="3939300" y="21818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9"/>
          <p:cNvSpPr/>
          <p:nvPr/>
        </p:nvSpPr>
        <p:spPr>
          <a:xfrm>
            <a:off x="3369775" y="33522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9"/>
          <p:cNvSpPr/>
          <p:nvPr/>
        </p:nvSpPr>
        <p:spPr>
          <a:xfrm>
            <a:off x="4509200" y="11538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9"/>
          <p:cNvSpPr/>
          <p:nvPr/>
        </p:nvSpPr>
        <p:spPr>
          <a:xfrm>
            <a:off x="5385600" y="36069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9"/>
          <p:cNvSpPr/>
          <p:nvPr/>
        </p:nvSpPr>
        <p:spPr>
          <a:xfrm>
            <a:off x="5914750" y="23439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9"/>
          <p:cNvSpPr/>
          <p:nvPr/>
        </p:nvSpPr>
        <p:spPr>
          <a:xfrm>
            <a:off x="5201625" y="412560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9"/>
          <p:cNvSpPr/>
          <p:nvPr/>
        </p:nvSpPr>
        <p:spPr>
          <a:xfrm>
            <a:off x="4092025" y="41965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9"/>
          <p:cNvSpPr/>
          <p:nvPr/>
        </p:nvSpPr>
        <p:spPr>
          <a:xfrm>
            <a:off x="6901450" y="18847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9"/>
          <p:cNvSpPr/>
          <p:nvPr/>
        </p:nvSpPr>
        <p:spPr>
          <a:xfrm>
            <a:off x="6758575" y="328962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9"/>
          <p:cNvSpPr/>
          <p:nvPr/>
        </p:nvSpPr>
        <p:spPr>
          <a:xfrm>
            <a:off x="6300000" y="45213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9"/>
          <p:cNvSpPr/>
          <p:nvPr/>
        </p:nvSpPr>
        <p:spPr>
          <a:xfrm>
            <a:off x="5201625" y="25252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9"/>
          <p:cNvSpPr/>
          <p:nvPr/>
        </p:nvSpPr>
        <p:spPr>
          <a:xfrm>
            <a:off x="5648625" y="12251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7" name="Google Shape;257;p29"/>
          <p:cNvCxnSpPr/>
          <p:nvPr/>
        </p:nvCxnSpPr>
        <p:spPr>
          <a:xfrm flipH="1" rot="10800000">
            <a:off x="2902050" y="1069075"/>
            <a:ext cx="2311500" cy="4387800"/>
          </a:xfrm>
          <a:prstGeom prst="straightConnector1">
            <a:avLst/>
          </a:prstGeom>
          <a:noFill/>
          <a:ln cap="flat" cmpd="sng" w="76200">
            <a:solidFill>
              <a:srgbClr val="9900FF"/>
            </a:solidFill>
            <a:prstDash val="solid"/>
            <a:round/>
            <a:headEnd len="sm" w="sm" type="none"/>
            <a:tailEnd len="sm" w="sm" type="none"/>
          </a:ln>
        </p:spPr>
      </p:cxnSp>
      <p:sp>
        <p:nvSpPr>
          <p:cNvPr id="258" name="Google Shape;258;p29"/>
          <p:cNvSpPr txBox="1"/>
          <p:nvPr>
            <p:ph type="title"/>
          </p:nvPr>
        </p:nvSpPr>
        <p:spPr>
          <a:xfrm>
            <a:off x="616500" y="2164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Logistic Regression</a:t>
            </a:r>
            <a:endParaRPr/>
          </a:p>
        </p:txBody>
      </p:sp>
      <p:sp>
        <p:nvSpPr>
          <p:cNvPr id="259" name="Google Shape;259;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Steps for Training a Machine Learning Classifier</a:t>
            </a:r>
            <a:endParaRPr/>
          </a:p>
        </p:txBody>
      </p:sp>
      <p:sp>
        <p:nvSpPr>
          <p:cNvPr id="265" name="Google Shape;265;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AutoNum type="arabicPeriod"/>
            </a:pPr>
            <a:r>
              <a:rPr lang="en" sz="2400"/>
              <a:t>Selection of features</a:t>
            </a:r>
            <a:endParaRPr sz="2400"/>
          </a:p>
          <a:p>
            <a:pPr indent="-381000" lvl="0" marL="457200" rtl="0" algn="l">
              <a:lnSpc>
                <a:spcPct val="115000"/>
              </a:lnSpc>
              <a:spcBef>
                <a:spcPts val="0"/>
              </a:spcBef>
              <a:spcAft>
                <a:spcPts val="0"/>
              </a:spcAft>
              <a:buSzPts val="2400"/>
              <a:buAutoNum type="arabicPeriod"/>
            </a:pPr>
            <a:r>
              <a:rPr lang="en" sz="2400"/>
              <a:t>Choosing a performance metric</a:t>
            </a:r>
            <a:endParaRPr sz="2400"/>
          </a:p>
          <a:p>
            <a:pPr indent="-381000" lvl="0" marL="457200" rtl="0" algn="l">
              <a:lnSpc>
                <a:spcPct val="115000"/>
              </a:lnSpc>
              <a:spcBef>
                <a:spcPts val="0"/>
              </a:spcBef>
              <a:spcAft>
                <a:spcPts val="0"/>
              </a:spcAft>
              <a:buSzPts val="2400"/>
              <a:buAutoNum type="arabicPeriod"/>
            </a:pPr>
            <a:r>
              <a:rPr lang="en" sz="2400"/>
              <a:t>Choosing a classifier and optimization algorithm</a:t>
            </a:r>
            <a:endParaRPr sz="2400"/>
          </a:p>
          <a:p>
            <a:pPr indent="-381000" lvl="0" marL="457200" rtl="0" algn="l">
              <a:lnSpc>
                <a:spcPct val="115000"/>
              </a:lnSpc>
              <a:spcBef>
                <a:spcPts val="0"/>
              </a:spcBef>
              <a:spcAft>
                <a:spcPts val="0"/>
              </a:spcAft>
              <a:buSzPts val="2400"/>
              <a:buAutoNum type="arabicPeriod"/>
            </a:pPr>
            <a:r>
              <a:rPr lang="en" sz="2400"/>
              <a:t>Evaluating the performance of the model</a:t>
            </a:r>
            <a:endParaRPr sz="2400"/>
          </a:p>
          <a:p>
            <a:pPr indent="-381000" lvl="0" marL="457200" rtl="0" algn="l">
              <a:lnSpc>
                <a:spcPct val="115000"/>
              </a:lnSpc>
              <a:spcBef>
                <a:spcPts val="0"/>
              </a:spcBef>
              <a:spcAft>
                <a:spcPts val="0"/>
              </a:spcAft>
              <a:buSzPts val="2400"/>
              <a:buAutoNum type="arabicPeriod"/>
            </a:pPr>
            <a:r>
              <a:rPr lang="en" sz="2400"/>
              <a:t>Tuning the algorithm</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Quick Note: Linearly Separable vs. Not</a:t>
            </a:r>
            <a:endParaRPr/>
          </a:p>
        </p:txBody>
      </p:sp>
      <p:sp>
        <p:nvSpPr>
          <p:cNvPr id="271" name="Google Shape;271;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72" name="Google Shape;272;p31"/>
          <p:cNvPicPr preferRelativeResize="0"/>
          <p:nvPr/>
        </p:nvPicPr>
        <p:blipFill rotWithShape="1">
          <a:blip r:embed="rId3">
            <a:alphaModFix/>
          </a:blip>
          <a:srcRect b="0" l="0" r="0" t="0"/>
          <a:stretch/>
        </p:blipFill>
        <p:spPr>
          <a:xfrm>
            <a:off x="900100" y="1152463"/>
            <a:ext cx="7343775" cy="3514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278" name="Google Shape;278;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Suppose we have a dataset with two variables in it: one variable we seek to predict (Y) and one independent variable (X) we want to use in order to predict Y. What we would have done previously is to pick a metric (usually mean squared error) and then fit a line of best fit (regression!)</a:t>
            </a:r>
            <a:endParaRPr/>
          </a:p>
          <a:p>
            <a:pPr indent="0" lvl="0" marL="0" rtl="0" algn="l">
              <a:lnSpc>
                <a:spcPct val="115000"/>
              </a:lnSpc>
              <a:spcBef>
                <a:spcPts val="1600"/>
              </a:spcBef>
              <a:spcAft>
                <a:spcPts val="0"/>
              </a:spcAft>
              <a:buSzPts val="1800"/>
              <a:buNone/>
            </a:pPr>
            <a:r>
              <a:rPr lang="en"/>
              <a:t>However, what if Y is binary? (not continuous)</a:t>
            </a:r>
            <a:endParaRPr/>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What are some examples from our research like this?</a:t>
            </a:r>
            <a:endParaRPr>
              <a:solidFill>
                <a:srgbClr val="00FFFF"/>
              </a:solidFil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64" name="Google Shape;64;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65" name="Google Shape;65;p15"/>
          <p:cNvPicPr preferRelativeResize="0"/>
          <p:nvPr/>
        </p:nvPicPr>
        <p:blipFill rotWithShape="1">
          <a:blip r:embed="rId3">
            <a:alphaModFix/>
          </a:blip>
          <a:srcRect b="0" l="0" r="0" t="0"/>
          <a:stretch/>
        </p:blipFill>
        <p:spPr>
          <a:xfrm>
            <a:off x="447092" y="0"/>
            <a:ext cx="8249816"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284" name="Google Shape;284;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After turning our binary variable into a dummy variable appropriate for use in Python, our plot might look something like this.</a:t>
            </a:r>
            <a:endParaRPr/>
          </a:p>
        </p:txBody>
      </p:sp>
      <p:pic>
        <p:nvPicPr>
          <p:cNvPr id="285" name="Google Shape;285;p33"/>
          <p:cNvPicPr preferRelativeResize="0"/>
          <p:nvPr/>
        </p:nvPicPr>
        <p:blipFill rotWithShape="1">
          <a:blip r:embed="rId3">
            <a:alphaModFix/>
          </a:blip>
          <a:srcRect b="0" l="0" r="0" t="0"/>
          <a:stretch/>
        </p:blipFill>
        <p:spPr>
          <a:xfrm>
            <a:off x="2031425" y="1972025"/>
            <a:ext cx="4498575" cy="33739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291" name="Google Shape;291;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If we were to fit a traditional line through it, we'd likely get a line that fits as follows:</a:t>
            </a:r>
            <a:endParaRPr/>
          </a:p>
        </p:txBody>
      </p:sp>
      <p:pic>
        <p:nvPicPr>
          <p:cNvPr id="292" name="Google Shape;292;p34"/>
          <p:cNvPicPr preferRelativeResize="0"/>
          <p:nvPr/>
        </p:nvPicPr>
        <p:blipFill rotWithShape="1">
          <a:blip r:embed="rId3">
            <a:alphaModFix/>
          </a:blip>
          <a:srcRect b="0" l="0" r="0" t="0"/>
          <a:stretch/>
        </p:blipFill>
        <p:spPr>
          <a:xfrm>
            <a:off x="1921350" y="1546925"/>
            <a:ext cx="4928872" cy="36966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298" name="Google Shape;298;p35"/>
          <p:cNvSpPr txBox="1"/>
          <p:nvPr>
            <p:ph idx="1" type="body"/>
          </p:nvPr>
        </p:nvSpPr>
        <p:spPr>
          <a:xfrm>
            <a:off x="311700" y="1166350"/>
            <a:ext cx="45417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Wouldn’t it be great to have a line like this?</a:t>
            </a:r>
            <a:endParaRPr/>
          </a:p>
          <a:p>
            <a:pPr indent="0" lvl="0" marL="0" rtl="0" algn="l">
              <a:lnSpc>
                <a:spcPct val="115000"/>
              </a:lnSpc>
              <a:spcBef>
                <a:spcPts val="1600"/>
              </a:spcBef>
              <a:spcAft>
                <a:spcPts val="1600"/>
              </a:spcAft>
              <a:buSzPts val="1800"/>
              <a:buNone/>
            </a:pPr>
            <a:r>
              <a:t/>
            </a:r>
            <a:endParaRPr/>
          </a:p>
        </p:txBody>
      </p:sp>
      <p:pic>
        <p:nvPicPr>
          <p:cNvPr id="299" name="Google Shape;299;p35"/>
          <p:cNvPicPr preferRelativeResize="0"/>
          <p:nvPr/>
        </p:nvPicPr>
        <p:blipFill rotWithShape="1">
          <a:blip r:embed="rId3">
            <a:alphaModFix/>
          </a:blip>
          <a:srcRect b="0" l="0" r="0" t="0"/>
          <a:stretch/>
        </p:blipFill>
        <p:spPr>
          <a:xfrm>
            <a:off x="2022975" y="1675775"/>
            <a:ext cx="4222875" cy="31671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305" name="Google Shape;305;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Logistic regression measures the relationship between the dependent data point variables and one or more independent data points by estimating probabilities.</a:t>
            </a:r>
            <a:endParaRPr/>
          </a:p>
        </p:txBody>
      </p:sp>
      <p:pic>
        <p:nvPicPr>
          <p:cNvPr id="306" name="Google Shape;306;p36"/>
          <p:cNvPicPr preferRelativeResize="0"/>
          <p:nvPr/>
        </p:nvPicPr>
        <p:blipFill rotWithShape="1">
          <a:blip r:embed="rId3">
            <a:alphaModFix/>
          </a:blip>
          <a:srcRect b="0" l="0" r="0" t="0"/>
          <a:stretch/>
        </p:blipFill>
        <p:spPr>
          <a:xfrm>
            <a:off x="2373225" y="1976350"/>
            <a:ext cx="4222875" cy="3167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312" name="Google Shape;312;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The goal of logistic regression is to predict the probability that Y is equal to 1 (rather than 0) given certain values of X. Our model's goal is predicting probabilities - rather than target scores - with our independent variables. Once we get these predicted probabilities, we can classify observations as falling into one category or the other based on the predicted probability.</a:t>
            </a:r>
            <a:endParaRPr/>
          </a:p>
          <a:p>
            <a:pPr indent="0" lvl="0" marL="0" rtl="0" algn="l">
              <a:lnSpc>
                <a:spcPct val="115000"/>
              </a:lnSpc>
              <a:spcBef>
                <a:spcPts val="1600"/>
              </a:spcBef>
              <a:spcAft>
                <a:spcPts val="1600"/>
              </a:spcAft>
              <a:buSzPts val="1800"/>
              <a:buNone/>
            </a:pPr>
            <a:r>
              <a:t/>
            </a:r>
            <a:endParaRPr/>
          </a:p>
        </p:txBody>
      </p:sp>
      <p:pic>
        <p:nvPicPr>
          <p:cNvPr id="313" name="Google Shape;313;p37"/>
          <p:cNvPicPr preferRelativeResize="0"/>
          <p:nvPr/>
        </p:nvPicPr>
        <p:blipFill rotWithShape="1">
          <a:blip r:embed="rId3">
            <a:alphaModFix/>
          </a:blip>
          <a:srcRect b="0" l="0" r="0" t="0"/>
          <a:stretch/>
        </p:blipFill>
        <p:spPr>
          <a:xfrm>
            <a:off x="2938734" y="2775725"/>
            <a:ext cx="3157042" cy="23677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319" name="Google Shape;319;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Performs well on linearly separable classes</a:t>
            </a:r>
            <a:endParaRPr/>
          </a:p>
          <a:p>
            <a:pPr indent="0" lvl="0" marL="0" rtl="0" algn="l">
              <a:lnSpc>
                <a:spcPct val="115000"/>
              </a:lnSpc>
              <a:spcBef>
                <a:spcPts val="1600"/>
              </a:spcBef>
              <a:spcAft>
                <a:spcPts val="0"/>
              </a:spcAft>
              <a:buSzPts val="1800"/>
              <a:buNone/>
            </a:pPr>
            <a:r>
              <a:rPr lang="en"/>
              <a:t>Usually used for binary problems but can be used for multiclass</a:t>
            </a:r>
            <a:endParaRPr/>
          </a:p>
          <a:p>
            <a:pPr indent="0" lvl="0" marL="0" rtl="0" algn="l">
              <a:lnSpc>
                <a:spcPct val="115000"/>
              </a:lnSpc>
              <a:spcBef>
                <a:spcPts val="1600"/>
              </a:spcBef>
              <a:spcAft>
                <a:spcPts val="0"/>
              </a:spcAft>
              <a:buSzPts val="1800"/>
              <a:buNone/>
            </a:pPr>
            <a:r>
              <a:rPr lang="en"/>
              <a:t>Logistic is the inverse of a logit function (link function for regression)</a:t>
            </a:r>
            <a:endParaRPr/>
          </a:p>
          <a:p>
            <a:pPr indent="0" lvl="0" marL="0" rtl="0" algn="l">
              <a:lnSpc>
                <a:spcPct val="115000"/>
              </a:lnSpc>
              <a:spcBef>
                <a:spcPts val="1600"/>
              </a:spcBef>
              <a:spcAft>
                <a:spcPts val="0"/>
              </a:spcAft>
              <a:buSzPts val="1800"/>
              <a:buNone/>
            </a:pPr>
            <a:r>
              <a:rPr lang="en"/>
              <a:t>Probabilistic model: predict probability that a particular sample belongs to a certain class. (conditional probability it belongs to that class given its features)</a:t>
            </a:r>
            <a:endParaRPr/>
          </a:p>
          <a:p>
            <a:pPr indent="0" lvl="0" marL="0" rtl="0" algn="l">
              <a:lnSpc>
                <a:spcPct val="115000"/>
              </a:lnSpc>
              <a:spcBef>
                <a:spcPts val="1600"/>
              </a:spcBef>
              <a:spcAft>
                <a:spcPts val="0"/>
              </a:spcAft>
              <a:buSzPts val="1800"/>
              <a:buNone/>
            </a:pPr>
            <a:r>
              <a:rPr lang="en">
                <a:solidFill>
                  <a:srgbClr val="00FFFF"/>
                </a:solidFill>
              </a:rPr>
              <a:t>Especially useful when are interested in class-membership probability</a:t>
            </a:r>
            <a:endParaRPr>
              <a:solidFill>
                <a:srgbClr val="00FFFF"/>
              </a:solidFil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Logistic Regression on the Titanic Dataset</a:t>
            </a:r>
            <a:endParaRPr/>
          </a:p>
        </p:txBody>
      </p:sp>
      <p:sp>
        <p:nvSpPr>
          <p:cNvPr id="325" name="Google Shape;325;p39"/>
          <p:cNvSpPr/>
          <p:nvPr/>
        </p:nvSpPr>
        <p:spPr>
          <a:xfrm>
            <a:off x="3948475" y="2501425"/>
            <a:ext cx="924300" cy="83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6" name="Google Shape;326;p39"/>
          <p:cNvCxnSpPr>
            <a:stCxn id="325" idx="6"/>
            <a:endCxn id="327" idx="2"/>
          </p:cNvCxnSpPr>
          <p:nvPr/>
        </p:nvCxnSpPr>
        <p:spPr>
          <a:xfrm flipH="1" rot="10800000">
            <a:off x="4872775" y="2908375"/>
            <a:ext cx="1584900" cy="9900"/>
          </a:xfrm>
          <a:prstGeom prst="straightConnector1">
            <a:avLst/>
          </a:prstGeom>
          <a:noFill/>
          <a:ln cap="flat" cmpd="sng" w="38100">
            <a:solidFill>
              <a:srgbClr val="FFFFFF"/>
            </a:solidFill>
            <a:prstDash val="solid"/>
            <a:round/>
            <a:headEnd len="sm" w="sm" type="none"/>
            <a:tailEnd len="med" w="med" type="triangle"/>
          </a:ln>
        </p:spPr>
      </p:cxnSp>
      <p:sp>
        <p:nvSpPr>
          <p:cNvPr id="327" name="Google Shape;327;p39"/>
          <p:cNvSpPr/>
          <p:nvPr/>
        </p:nvSpPr>
        <p:spPr>
          <a:xfrm>
            <a:off x="6457525" y="2491500"/>
            <a:ext cx="924300" cy="83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8" name="Google Shape;328;p39"/>
          <p:cNvCxnSpPr>
            <a:stCxn id="327" idx="6"/>
          </p:cNvCxnSpPr>
          <p:nvPr/>
        </p:nvCxnSpPr>
        <p:spPr>
          <a:xfrm flipH="1" rot="10800000">
            <a:off x="7381825" y="2903550"/>
            <a:ext cx="1387200" cy="4800"/>
          </a:xfrm>
          <a:prstGeom prst="straightConnector1">
            <a:avLst/>
          </a:prstGeom>
          <a:noFill/>
          <a:ln cap="flat" cmpd="sng" w="38100">
            <a:solidFill>
              <a:srgbClr val="FFFFFF"/>
            </a:solidFill>
            <a:prstDash val="solid"/>
            <a:round/>
            <a:headEnd len="sm" w="sm" type="none"/>
            <a:tailEnd len="med" w="med" type="triangle"/>
          </a:ln>
        </p:spPr>
      </p:cxnSp>
      <p:sp>
        <p:nvSpPr>
          <p:cNvPr id="329" name="Google Shape;329;p39"/>
          <p:cNvSpPr txBox="1"/>
          <p:nvPr/>
        </p:nvSpPr>
        <p:spPr>
          <a:xfrm>
            <a:off x="7488100" y="2438700"/>
            <a:ext cx="1446600" cy="43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Survived</a:t>
            </a:r>
            <a:endParaRPr b="0" i="0" sz="1800" u="none" cap="none" strike="noStrike">
              <a:solidFill>
                <a:srgbClr val="FFFFFF"/>
              </a:solidFill>
              <a:latin typeface="Arial"/>
              <a:ea typeface="Arial"/>
              <a:cs typeface="Arial"/>
              <a:sym typeface="Arial"/>
            </a:endParaRPr>
          </a:p>
        </p:txBody>
      </p:sp>
      <p:cxnSp>
        <p:nvCxnSpPr>
          <p:cNvPr id="330" name="Google Shape;330;p39"/>
          <p:cNvCxnSpPr>
            <a:endCxn id="331" idx="2"/>
          </p:cNvCxnSpPr>
          <p:nvPr/>
        </p:nvCxnSpPr>
        <p:spPr>
          <a:xfrm>
            <a:off x="303775" y="1984950"/>
            <a:ext cx="1358100" cy="13500"/>
          </a:xfrm>
          <a:prstGeom prst="straightConnector1">
            <a:avLst/>
          </a:prstGeom>
          <a:noFill/>
          <a:ln cap="flat" cmpd="sng" w="38100">
            <a:solidFill>
              <a:srgbClr val="FFFFFF"/>
            </a:solidFill>
            <a:prstDash val="solid"/>
            <a:round/>
            <a:headEnd len="sm" w="sm" type="none"/>
            <a:tailEnd len="med" w="med" type="triangle"/>
          </a:ln>
        </p:spPr>
      </p:cxnSp>
      <p:sp>
        <p:nvSpPr>
          <p:cNvPr id="331" name="Google Shape;331;p39"/>
          <p:cNvSpPr/>
          <p:nvPr/>
        </p:nvSpPr>
        <p:spPr>
          <a:xfrm>
            <a:off x="1661875" y="1581600"/>
            <a:ext cx="924300" cy="83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2" name="Google Shape;332;p39"/>
          <p:cNvCxnSpPr>
            <a:endCxn id="333" idx="2"/>
          </p:cNvCxnSpPr>
          <p:nvPr/>
        </p:nvCxnSpPr>
        <p:spPr>
          <a:xfrm>
            <a:off x="303775" y="2975550"/>
            <a:ext cx="1358100" cy="13500"/>
          </a:xfrm>
          <a:prstGeom prst="straightConnector1">
            <a:avLst/>
          </a:prstGeom>
          <a:noFill/>
          <a:ln cap="flat" cmpd="sng" w="38100">
            <a:solidFill>
              <a:srgbClr val="FFFFFF"/>
            </a:solidFill>
            <a:prstDash val="solid"/>
            <a:round/>
            <a:headEnd len="sm" w="sm" type="none"/>
            <a:tailEnd len="med" w="med" type="triangle"/>
          </a:ln>
        </p:spPr>
      </p:cxnSp>
      <p:sp>
        <p:nvSpPr>
          <p:cNvPr id="333" name="Google Shape;333;p39"/>
          <p:cNvSpPr/>
          <p:nvPr/>
        </p:nvSpPr>
        <p:spPr>
          <a:xfrm>
            <a:off x="1661875" y="2572200"/>
            <a:ext cx="924300" cy="83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4" name="Google Shape;334;p39"/>
          <p:cNvCxnSpPr>
            <a:endCxn id="335" idx="2"/>
          </p:cNvCxnSpPr>
          <p:nvPr/>
        </p:nvCxnSpPr>
        <p:spPr>
          <a:xfrm>
            <a:off x="303775" y="3966150"/>
            <a:ext cx="1358100" cy="13500"/>
          </a:xfrm>
          <a:prstGeom prst="straightConnector1">
            <a:avLst/>
          </a:prstGeom>
          <a:noFill/>
          <a:ln cap="flat" cmpd="sng" w="38100">
            <a:solidFill>
              <a:srgbClr val="FFFFFF"/>
            </a:solidFill>
            <a:prstDash val="solid"/>
            <a:round/>
            <a:headEnd len="sm" w="sm" type="none"/>
            <a:tailEnd len="med" w="med" type="triangle"/>
          </a:ln>
        </p:spPr>
      </p:cxnSp>
      <p:sp>
        <p:nvSpPr>
          <p:cNvPr id="335" name="Google Shape;335;p39"/>
          <p:cNvSpPr/>
          <p:nvPr/>
        </p:nvSpPr>
        <p:spPr>
          <a:xfrm>
            <a:off x="1661875" y="3562800"/>
            <a:ext cx="924300" cy="83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6" name="Google Shape;336;p39"/>
          <p:cNvCxnSpPr>
            <a:stCxn id="331" idx="6"/>
            <a:endCxn id="325" idx="1"/>
          </p:cNvCxnSpPr>
          <p:nvPr/>
        </p:nvCxnSpPr>
        <p:spPr>
          <a:xfrm>
            <a:off x="2586175" y="1998450"/>
            <a:ext cx="1497600" cy="625200"/>
          </a:xfrm>
          <a:prstGeom prst="straightConnector1">
            <a:avLst/>
          </a:prstGeom>
          <a:noFill/>
          <a:ln cap="flat" cmpd="sng" w="38100">
            <a:solidFill>
              <a:srgbClr val="FFFFFF"/>
            </a:solidFill>
            <a:prstDash val="solid"/>
            <a:round/>
            <a:headEnd len="sm" w="sm" type="none"/>
            <a:tailEnd len="sm" w="sm" type="none"/>
          </a:ln>
        </p:spPr>
      </p:cxnSp>
      <p:cxnSp>
        <p:nvCxnSpPr>
          <p:cNvPr id="337" name="Google Shape;337;p39"/>
          <p:cNvCxnSpPr>
            <a:stCxn id="333" idx="6"/>
            <a:endCxn id="325" idx="2"/>
          </p:cNvCxnSpPr>
          <p:nvPr/>
        </p:nvCxnSpPr>
        <p:spPr>
          <a:xfrm flipH="1" rot="10800000">
            <a:off x="2586175" y="2918250"/>
            <a:ext cx="1362300" cy="70800"/>
          </a:xfrm>
          <a:prstGeom prst="straightConnector1">
            <a:avLst/>
          </a:prstGeom>
          <a:noFill/>
          <a:ln cap="flat" cmpd="sng" w="38100">
            <a:solidFill>
              <a:srgbClr val="FFFFFF"/>
            </a:solidFill>
            <a:prstDash val="solid"/>
            <a:round/>
            <a:headEnd len="sm" w="sm" type="none"/>
            <a:tailEnd len="sm" w="sm" type="none"/>
          </a:ln>
        </p:spPr>
      </p:cxnSp>
      <p:cxnSp>
        <p:nvCxnSpPr>
          <p:cNvPr id="338" name="Google Shape;338;p39"/>
          <p:cNvCxnSpPr>
            <a:stCxn id="335" idx="6"/>
            <a:endCxn id="325" idx="3"/>
          </p:cNvCxnSpPr>
          <p:nvPr/>
        </p:nvCxnSpPr>
        <p:spPr>
          <a:xfrm flipH="1" rot="10800000">
            <a:off x="2586175" y="3213150"/>
            <a:ext cx="1497600" cy="766500"/>
          </a:xfrm>
          <a:prstGeom prst="straightConnector1">
            <a:avLst/>
          </a:prstGeom>
          <a:noFill/>
          <a:ln cap="flat" cmpd="sng" w="38100">
            <a:solidFill>
              <a:srgbClr val="FFFFFF"/>
            </a:solidFill>
            <a:prstDash val="solid"/>
            <a:round/>
            <a:headEnd len="sm" w="sm" type="none"/>
            <a:tailEnd len="sm" w="sm" type="none"/>
          </a:ln>
        </p:spPr>
      </p:cxnSp>
      <p:sp>
        <p:nvSpPr>
          <p:cNvPr id="339" name="Google Shape;339;p39"/>
          <p:cNvSpPr txBox="1"/>
          <p:nvPr/>
        </p:nvSpPr>
        <p:spPr>
          <a:xfrm>
            <a:off x="259525" y="1486050"/>
            <a:ext cx="1446600" cy="43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Gender</a:t>
            </a:r>
            <a:endParaRPr b="0" i="0" sz="1800" u="none" cap="none" strike="noStrike">
              <a:solidFill>
                <a:srgbClr val="FFFFFF"/>
              </a:solidFill>
              <a:latin typeface="Arial"/>
              <a:ea typeface="Arial"/>
              <a:cs typeface="Arial"/>
              <a:sym typeface="Arial"/>
            </a:endParaRPr>
          </a:p>
        </p:txBody>
      </p:sp>
      <p:sp>
        <p:nvSpPr>
          <p:cNvPr id="340" name="Google Shape;340;p39"/>
          <p:cNvSpPr txBox="1"/>
          <p:nvPr/>
        </p:nvSpPr>
        <p:spPr>
          <a:xfrm>
            <a:off x="303775" y="2479425"/>
            <a:ext cx="1446600" cy="43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Pclass</a:t>
            </a:r>
            <a:endParaRPr b="0" i="0" sz="1800" u="none" cap="none" strike="noStrike">
              <a:solidFill>
                <a:srgbClr val="FFFFFF"/>
              </a:solidFill>
              <a:latin typeface="Arial"/>
              <a:ea typeface="Arial"/>
              <a:cs typeface="Arial"/>
              <a:sym typeface="Arial"/>
            </a:endParaRPr>
          </a:p>
        </p:txBody>
      </p:sp>
      <p:sp>
        <p:nvSpPr>
          <p:cNvPr id="341" name="Google Shape;341;p39"/>
          <p:cNvSpPr txBox="1"/>
          <p:nvPr/>
        </p:nvSpPr>
        <p:spPr>
          <a:xfrm>
            <a:off x="303775" y="3470025"/>
            <a:ext cx="1446600" cy="43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Age</a:t>
            </a:r>
            <a:endParaRPr b="0" i="0" sz="1800" u="none" cap="none" strike="noStrike">
              <a:solidFill>
                <a:srgbClr val="FFFFFF"/>
              </a:solidFill>
              <a:latin typeface="Arial"/>
              <a:ea typeface="Arial"/>
              <a:cs typeface="Arial"/>
              <a:sym typeface="Arial"/>
            </a:endParaRPr>
          </a:p>
        </p:txBody>
      </p:sp>
      <p:sp>
        <p:nvSpPr>
          <p:cNvPr id="342" name="Google Shape;342;p39"/>
          <p:cNvSpPr txBox="1"/>
          <p:nvPr/>
        </p:nvSpPr>
        <p:spPr>
          <a:xfrm>
            <a:off x="3686050" y="1839450"/>
            <a:ext cx="1446600" cy="43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Weighted Sum</a:t>
            </a:r>
            <a:endParaRPr b="0" i="0" sz="1800" u="none" cap="none" strike="noStrike">
              <a:solidFill>
                <a:srgbClr val="FFFFFF"/>
              </a:solidFill>
              <a:latin typeface="Arial"/>
              <a:ea typeface="Arial"/>
              <a:cs typeface="Arial"/>
              <a:sym typeface="Arial"/>
            </a:endParaRPr>
          </a:p>
        </p:txBody>
      </p:sp>
      <p:sp>
        <p:nvSpPr>
          <p:cNvPr id="343" name="Google Shape;343;p39"/>
          <p:cNvSpPr txBox="1"/>
          <p:nvPr/>
        </p:nvSpPr>
        <p:spPr>
          <a:xfrm>
            <a:off x="6163825" y="1841850"/>
            <a:ext cx="1446600" cy="43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Activation Function</a:t>
            </a:r>
            <a:endParaRPr b="0" i="0" sz="1800" u="none" cap="none" strike="noStrike">
              <a:solidFill>
                <a:srgbClr val="FFFFFF"/>
              </a:solidFill>
              <a:latin typeface="Arial"/>
              <a:ea typeface="Arial"/>
              <a:cs typeface="Arial"/>
              <a:sym typeface="Arial"/>
            </a:endParaRPr>
          </a:p>
        </p:txBody>
      </p:sp>
      <p:sp>
        <p:nvSpPr>
          <p:cNvPr id="344" name="Google Shape;344;p39"/>
          <p:cNvSpPr/>
          <p:nvPr/>
        </p:nvSpPr>
        <p:spPr>
          <a:xfrm>
            <a:off x="6651275" y="2662575"/>
            <a:ext cx="534078" cy="432004"/>
          </a:xfrm>
          <a:custGeom>
            <a:rect b="b" l="l" r="r" t="t"/>
            <a:pathLst>
              <a:path extrusionOk="0" h="20895" w="25717">
                <a:moveTo>
                  <a:pt x="0" y="20895"/>
                </a:moveTo>
                <a:cubicBezTo>
                  <a:pt x="4590" y="20386"/>
                  <a:pt x="10698" y="20720"/>
                  <a:pt x="13260" y="16877"/>
                </a:cubicBezTo>
                <a:cubicBezTo>
                  <a:pt x="15198" y="13971"/>
                  <a:pt x="13216" y="9818"/>
                  <a:pt x="14064" y="6429"/>
                </a:cubicBezTo>
                <a:cubicBezTo>
                  <a:pt x="15141" y="2125"/>
                  <a:pt x="21281" y="0"/>
                  <a:pt x="25717" y="0"/>
                </a:cubicBezTo>
              </a:path>
            </a:pathLst>
          </a:cu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txBox="1"/>
          <p:nvPr/>
        </p:nvSpPr>
        <p:spPr>
          <a:xfrm>
            <a:off x="6196375" y="3380400"/>
            <a:ext cx="1446600" cy="43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Sigmoid Function</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351" name="Google Shape;351;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Transform the output of a linear regression (Y) which generally can be any value, to a range appropriate for probability - that is, anywhere between 0 and 1.</a:t>
            </a:r>
            <a:endParaRPr/>
          </a:p>
          <a:p>
            <a:pPr indent="0" lvl="0" marL="0" rtl="0" algn="l">
              <a:lnSpc>
                <a:spcPct val="115000"/>
              </a:lnSpc>
              <a:spcBef>
                <a:spcPts val="1600"/>
              </a:spcBef>
              <a:spcAft>
                <a:spcPts val="0"/>
              </a:spcAft>
              <a:buSzPts val="1800"/>
              <a:buNone/>
            </a:pPr>
            <a:r>
              <a:rPr lang="en"/>
              <a:t>The specific transformation used to "bend" our linear regression line is called the logit and gives rise to the name "logistic regression." It can predict values between 0 and 1, but does not include either.</a:t>
            </a:r>
            <a:endParaRPr/>
          </a:p>
          <a:p>
            <a:pPr indent="0" lvl="0" marL="0" rtl="0" algn="l">
              <a:lnSpc>
                <a:spcPct val="115000"/>
              </a:lnSpc>
              <a:spcBef>
                <a:spcPts val="1600"/>
              </a:spcBef>
              <a:spcAft>
                <a:spcPts val="1600"/>
              </a:spcAft>
              <a:buClr>
                <a:srgbClr val="000000"/>
              </a:buClr>
              <a:buSzPts val="1100"/>
              <a:buFont typeface="Arial"/>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357" name="Google Shape;357;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58" name="Google Shape;358;p41"/>
          <p:cNvPicPr preferRelativeResize="0"/>
          <p:nvPr/>
        </p:nvPicPr>
        <p:blipFill rotWithShape="1">
          <a:blip r:embed="rId3">
            <a:alphaModFix/>
          </a:blip>
          <a:srcRect b="0" l="0" r="0" t="0"/>
          <a:stretch/>
        </p:blipFill>
        <p:spPr>
          <a:xfrm>
            <a:off x="1049163" y="1374663"/>
            <a:ext cx="6905625" cy="3114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364" name="Google Shape;364;p4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800"/>
              <a:t>Advantages</a:t>
            </a:r>
            <a:endParaRPr sz="1800"/>
          </a:p>
          <a:p>
            <a:pPr indent="0" lvl="0" marL="0" rtl="0" algn="l">
              <a:lnSpc>
                <a:spcPct val="115000"/>
              </a:lnSpc>
              <a:spcBef>
                <a:spcPts val="1600"/>
              </a:spcBef>
              <a:spcAft>
                <a:spcPts val="0"/>
              </a:spcAft>
              <a:buSzPts val="1400"/>
              <a:buNone/>
            </a:pPr>
            <a:r>
              <a:rPr lang="en"/>
              <a:t>Efficient and straightforward (doesn't require high computation power)</a:t>
            </a:r>
            <a:endParaRPr/>
          </a:p>
          <a:p>
            <a:pPr indent="0" lvl="0" marL="0" rtl="0" algn="l">
              <a:lnSpc>
                <a:spcPct val="115000"/>
              </a:lnSpc>
              <a:spcBef>
                <a:spcPts val="1600"/>
              </a:spcBef>
              <a:spcAft>
                <a:spcPts val="0"/>
              </a:spcAft>
              <a:buSzPts val="1400"/>
              <a:buNone/>
            </a:pPr>
            <a:r>
              <a:rPr lang="en"/>
              <a:t>Easy to implement </a:t>
            </a:r>
            <a:endParaRPr/>
          </a:p>
          <a:p>
            <a:pPr indent="0" lvl="0" marL="0" rtl="0" algn="l">
              <a:lnSpc>
                <a:spcPct val="115000"/>
              </a:lnSpc>
              <a:spcBef>
                <a:spcPts val="1600"/>
              </a:spcBef>
              <a:spcAft>
                <a:spcPts val="0"/>
              </a:spcAft>
              <a:buSzPts val="1400"/>
              <a:buNone/>
            </a:pPr>
            <a:r>
              <a:rPr lang="en"/>
              <a:t>Easily interpretable</a:t>
            </a:r>
            <a:endParaRPr/>
          </a:p>
          <a:p>
            <a:pPr indent="0" lvl="0" marL="0" rtl="0" algn="l">
              <a:lnSpc>
                <a:spcPct val="115000"/>
              </a:lnSpc>
              <a:spcBef>
                <a:spcPts val="1600"/>
              </a:spcBef>
              <a:spcAft>
                <a:spcPts val="0"/>
              </a:spcAft>
              <a:buSzPts val="1400"/>
              <a:buNone/>
            </a:pPr>
            <a:r>
              <a:rPr lang="en"/>
              <a:t>Used widely</a:t>
            </a:r>
            <a:endParaRPr/>
          </a:p>
          <a:p>
            <a:pPr indent="0" lvl="0" marL="0" rtl="0" algn="l">
              <a:lnSpc>
                <a:spcPct val="115000"/>
              </a:lnSpc>
              <a:spcBef>
                <a:spcPts val="1600"/>
              </a:spcBef>
              <a:spcAft>
                <a:spcPts val="0"/>
              </a:spcAft>
              <a:buSzPts val="1400"/>
              <a:buNone/>
            </a:pPr>
            <a:r>
              <a:rPr lang="en"/>
              <a:t>Doesn't require scaling of features</a:t>
            </a:r>
            <a:endParaRPr/>
          </a:p>
          <a:p>
            <a:pPr indent="0" lvl="0" marL="0" rtl="0" algn="l">
              <a:lnSpc>
                <a:spcPct val="115000"/>
              </a:lnSpc>
              <a:spcBef>
                <a:spcPts val="1600"/>
              </a:spcBef>
              <a:spcAft>
                <a:spcPts val="0"/>
              </a:spcAft>
              <a:buClr>
                <a:srgbClr val="000000"/>
              </a:buClr>
              <a:buSzPts val="1100"/>
              <a:buFont typeface="Arial"/>
              <a:buNone/>
            </a:pPr>
            <a:r>
              <a:rPr lang="en"/>
              <a:t>Provides a probability score for observations</a:t>
            </a:r>
            <a:endParaRPr/>
          </a:p>
          <a:p>
            <a:pPr indent="0" lvl="0" marL="0" rtl="0" algn="l">
              <a:lnSpc>
                <a:spcPct val="115000"/>
              </a:lnSpc>
              <a:spcBef>
                <a:spcPts val="1600"/>
              </a:spcBef>
              <a:spcAft>
                <a:spcPts val="1600"/>
              </a:spcAft>
              <a:buSzPts val="1400"/>
              <a:buNone/>
            </a:pPr>
            <a:r>
              <a:t/>
            </a:r>
            <a:endParaRPr/>
          </a:p>
        </p:txBody>
      </p:sp>
      <p:sp>
        <p:nvSpPr>
          <p:cNvPr id="365" name="Google Shape;365;p4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800"/>
              <a:t>Disadvantages</a:t>
            </a:r>
            <a:endParaRPr sz="1800"/>
          </a:p>
          <a:p>
            <a:pPr indent="0" lvl="0" marL="0" rtl="0" algn="l">
              <a:lnSpc>
                <a:spcPct val="115000"/>
              </a:lnSpc>
              <a:spcBef>
                <a:spcPts val="1600"/>
              </a:spcBef>
              <a:spcAft>
                <a:spcPts val="0"/>
              </a:spcAft>
              <a:buSzPts val="1400"/>
              <a:buNone/>
            </a:pPr>
            <a:r>
              <a:rPr lang="en"/>
              <a:t>Not able to handle a large number of categorical features/variables</a:t>
            </a:r>
            <a:endParaRPr/>
          </a:p>
          <a:p>
            <a:pPr indent="0" lvl="0" marL="0" rtl="0" algn="l">
              <a:lnSpc>
                <a:spcPct val="115000"/>
              </a:lnSpc>
              <a:spcBef>
                <a:spcPts val="1600"/>
              </a:spcBef>
              <a:spcAft>
                <a:spcPts val="0"/>
              </a:spcAft>
              <a:buSzPts val="1400"/>
              <a:buNone/>
            </a:pPr>
            <a:r>
              <a:rPr lang="en"/>
              <a:t>Vulnerable to overfitting</a:t>
            </a:r>
            <a:endParaRPr/>
          </a:p>
          <a:p>
            <a:pPr indent="0" lvl="0" marL="0" rtl="0" algn="l">
              <a:lnSpc>
                <a:spcPct val="115000"/>
              </a:lnSpc>
              <a:spcBef>
                <a:spcPts val="1600"/>
              </a:spcBef>
              <a:spcAft>
                <a:spcPts val="0"/>
              </a:spcAft>
              <a:buSzPts val="1400"/>
              <a:buNone/>
            </a:pPr>
            <a:r>
              <a:rPr lang="en"/>
              <a:t>Can’t solve the non-linear problem</a:t>
            </a:r>
            <a:endParaRPr/>
          </a:p>
          <a:p>
            <a:pPr indent="0" lvl="0" marL="0" rtl="0" algn="l">
              <a:lnSpc>
                <a:spcPct val="115000"/>
              </a:lnSpc>
              <a:spcBef>
                <a:spcPts val="1600"/>
              </a:spcBef>
              <a:spcAft>
                <a:spcPts val="0"/>
              </a:spcAft>
              <a:buClr>
                <a:srgbClr val="000000"/>
              </a:buClr>
              <a:buSzPts val="1100"/>
              <a:buFont typeface="Arial"/>
              <a:buNone/>
            </a:pPr>
            <a:r>
              <a:rPr lang="en"/>
              <a:t>Will not perform well with independent variables that are not correlated to the target variable and are very similar or correlated to each other</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Modeling</a:t>
            </a:r>
            <a:endParaRPr/>
          </a:p>
        </p:txBody>
      </p:sp>
      <p:sp>
        <p:nvSpPr>
          <p:cNvPr id="71" name="Google Shape;71;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You probably a good idea of how long it takes you to get to work from your house. </a:t>
            </a:r>
            <a:endParaRPr/>
          </a:p>
          <a:p>
            <a:pPr indent="0" lvl="0" marL="0" rtl="0" algn="l">
              <a:lnSpc>
                <a:spcPct val="115000"/>
              </a:lnSpc>
              <a:spcBef>
                <a:spcPts val="1600"/>
              </a:spcBef>
              <a:spcAft>
                <a:spcPts val="0"/>
              </a:spcAft>
              <a:buClr>
                <a:srgbClr val="000000"/>
              </a:buClr>
              <a:buSzPts val="1100"/>
              <a:buFont typeface="Arial"/>
              <a:buNone/>
            </a:pPr>
            <a:r>
              <a:rPr lang="en"/>
              <a:t>All humans naturally model the world around them.</a:t>
            </a:r>
            <a:endParaRPr/>
          </a:p>
          <a:p>
            <a:pPr indent="0" lvl="0" marL="0" rtl="0" algn="l">
              <a:lnSpc>
                <a:spcPct val="115000"/>
              </a:lnSpc>
              <a:spcBef>
                <a:spcPts val="1600"/>
              </a:spcBef>
              <a:spcAft>
                <a:spcPts val="0"/>
              </a:spcAft>
              <a:buClr>
                <a:srgbClr val="000000"/>
              </a:buClr>
              <a:buSzPts val="1100"/>
              <a:buFont typeface="Arial"/>
              <a:buNone/>
            </a:pPr>
            <a:r>
              <a:rPr lang="en"/>
              <a:t>Over time, your observations about transportation have built up a mental dataset and a mental model that helps you predict what traffic will be like at various times and locations. You probably use this mental model to help plan your days, predict arrival times, and many other tasks.</a:t>
            </a:r>
            <a:endParaRPr/>
          </a:p>
          <a:p>
            <a:pPr indent="0" lvl="0" marL="0" rtl="0" algn="l">
              <a:lnSpc>
                <a:spcPct val="115000"/>
              </a:lnSpc>
              <a:spcBef>
                <a:spcPts val="1600"/>
              </a:spcBef>
              <a:spcAft>
                <a:spcPts val="0"/>
              </a:spcAft>
              <a:buClr>
                <a:srgbClr val="000000"/>
              </a:buClr>
              <a:buSzPts val="1100"/>
              <a:buFont typeface="Arial"/>
              <a:buNone/>
            </a:pPr>
            <a:r>
              <a:rPr lang="en"/>
              <a:t>As scientists we attempt to make our understanding of relationships between different quantities more precise through using data and mathematical/statistical structures. </a:t>
            </a:r>
            <a:r>
              <a:rPr lang="en">
                <a:solidFill>
                  <a:srgbClr val="00FFFF"/>
                </a:solidFill>
              </a:rPr>
              <a:t>This process is called modeling.</a:t>
            </a:r>
            <a:endParaRPr>
              <a:solidFill>
                <a:srgbClr val="00FFFF"/>
              </a:solidFil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4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KNN Living Demo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K-nearest Neighbors</a:t>
            </a:r>
            <a:endParaRPr/>
          </a:p>
        </p:txBody>
      </p:sp>
      <p:sp>
        <p:nvSpPr>
          <p:cNvPr id="376" name="Google Shape;376;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From unknown point, pick k nearest neighbors</a:t>
            </a:r>
            <a:endParaRPr/>
          </a:p>
          <a:p>
            <a:pPr indent="0" lvl="0" marL="0" rtl="0" algn="l">
              <a:lnSpc>
                <a:spcPct val="115000"/>
              </a:lnSpc>
              <a:spcBef>
                <a:spcPts val="1600"/>
              </a:spcBef>
              <a:spcAft>
                <a:spcPts val="1600"/>
              </a:spcAft>
              <a:buSzPts val="1800"/>
              <a:buNone/>
            </a:pPr>
            <a:r>
              <a:rPr lang="en"/>
              <a:t>Majority class among those k points wins!</a:t>
            </a:r>
            <a:endParaRPr/>
          </a:p>
        </p:txBody>
      </p:sp>
      <p:pic>
        <p:nvPicPr>
          <p:cNvPr id="377" name="Google Shape;377;p44"/>
          <p:cNvPicPr preferRelativeResize="0"/>
          <p:nvPr/>
        </p:nvPicPr>
        <p:blipFill rotWithShape="1">
          <a:blip r:embed="rId3">
            <a:alphaModFix/>
          </a:blip>
          <a:srcRect b="0" l="0" r="0" t="0"/>
          <a:stretch/>
        </p:blipFill>
        <p:spPr>
          <a:xfrm>
            <a:off x="32300" y="2848804"/>
            <a:ext cx="9144000" cy="229469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K-nearest Neighbors</a:t>
            </a:r>
            <a:endParaRPr/>
          </a:p>
        </p:txBody>
      </p:sp>
      <p:sp>
        <p:nvSpPr>
          <p:cNvPr id="383" name="Google Shape;383;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84" name="Google Shape;384;p45"/>
          <p:cNvPicPr preferRelativeResize="0"/>
          <p:nvPr/>
        </p:nvPicPr>
        <p:blipFill rotWithShape="1">
          <a:blip r:embed="rId3">
            <a:alphaModFix/>
          </a:blip>
          <a:srcRect b="0" l="0" r="0" t="0"/>
          <a:stretch/>
        </p:blipFill>
        <p:spPr>
          <a:xfrm>
            <a:off x="1476375" y="1391950"/>
            <a:ext cx="6191250" cy="3600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90" name="Google Shape;390;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91" name="Google Shape;391;p46"/>
          <p:cNvPicPr preferRelativeResize="0"/>
          <p:nvPr/>
        </p:nvPicPr>
        <p:blipFill rotWithShape="1">
          <a:blip r:embed="rId3">
            <a:alphaModFix/>
          </a:blip>
          <a:srcRect b="0" l="0" r="0" t="0"/>
          <a:stretch/>
        </p:blipFill>
        <p:spPr>
          <a:xfrm>
            <a:off x="1757363" y="119063"/>
            <a:ext cx="5629275" cy="4905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K-nearest neighbors</a:t>
            </a:r>
            <a:endParaRPr/>
          </a:p>
        </p:txBody>
      </p:sp>
      <p:sp>
        <p:nvSpPr>
          <p:cNvPr id="397" name="Google Shape;397;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Non-parametric, lazy learning algorithm that predicts similarity based on “nearness” (similarity) </a:t>
            </a:r>
            <a:endParaRPr/>
          </a:p>
          <a:p>
            <a:pPr indent="0" lvl="0" marL="457200" rtl="0" algn="l">
              <a:lnSpc>
                <a:spcPct val="115000"/>
              </a:lnSpc>
              <a:spcBef>
                <a:spcPts val="1600"/>
              </a:spcBef>
              <a:spcAft>
                <a:spcPts val="0"/>
              </a:spcAft>
              <a:buSzPts val="1800"/>
              <a:buNone/>
            </a:pPr>
            <a:r>
              <a:rPr lang="en"/>
              <a:t>Non-parametric means makes no assumptions about underlying distribution of the data (much of our data doesn’t follow neat distributions)</a:t>
            </a:r>
            <a:endParaRPr/>
          </a:p>
          <a:p>
            <a:pPr indent="0" lvl="0" marL="457200" rtl="0" algn="l">
              <a:lnSpc>
                <a:spcPct val="115000"/>
              </a:lnSpc>
              <a:spcBef>
                <a:spcPts val="1600"/>
              </a:spcBef>
              <a:spcAft>
                <a:spcPts val="0"/>
              </a:spcAft>
              <a:buSzPts val="1800"/>
              <a:buNone/>
            </a:pPr>
            <a:r>
              <a:rPr lang="en"/>
              <a:t>Lazy means the training phase is minimal. Uses all (or nearly all) training data. (Testing phase is costly, though)</a:t>
            </a:r>
            <a:endParaRPr/>
          </a:p>
          <a:p>
            <a:pPr indent="0" lvl="0" marL="0" rtl="0" algn="l">
              <a:lnSpc>
                <a:spcPct val="115000"/>
              </a:lnSpc>
              <a:spcBef>
                <a:spcPts val="1600"/>
              </a:spcBef>
              <a:spcAft>
                <a:spcPts val="1600"/>
              </a:spcAft>
              <a:buSzPts val="1800"/>
              <a:buNone/>
            </a:pPr>
            <a:r>
              <a:rPr lang="en"/>
              <a:t>Spatial algorithm.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K-nearest Neighbors</a:t>
            </a:r>
            <a:endParaRPr/>
          </a:p>
        </p:txBody>
      </p:sp>
      <p:sp>
        <p:nvSpPr>
          <p:cNvPr id="403" name="Google Shape;403;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How do we choose k?</a:t>
            </a:r>
            <a:endParaRPr/>
          </a:p>
          <a:p>
            <a:pPr indent="457200" lvl="0" marL="0" rtl="0" algn="l">
              <a:lnSpc>
                <a:spcPct val="115000"/>
              </a:lnSpc>
              <a:spcBef>
                <a:spcPts val="1600"/>
              </a:spcBef>
              <a:spcAft>
                <a:spcPts val="0"/>
              </a:spcAft>
              <a:buSzPts val="1800"/>
              <a:buNone/>
            </a:pPr>
            <a:r>
              <a:rPr lang="en"/>
              <a:t>Balance between under- and over-fitting.</a:t>
            </a:r>
            <a:endParaRPr/>
          </a:p>
          <a:p>
            <a:pPr indent="0" lvl="0" marL="457200" rtl="0" algn="l">
              <a:lnSpc>
                <a:spcPct val="115000"/>
              </a:lnSpc>
              <a:spcBef>
                <a:spcPts val="1600"/>
              </a:spcBef>
              <a:spcAft>
                <a:spcPts val="0"/>
              </a:spcAft>
              <a:buSzPts val="1800"/>
              <a:buNone/>
            </a:pPr>
            <a:r>
              <a:rPr lang="en"/>
              <a:t>Curse of dimensionality: feature space becomes increasingly sparse for an increasing number of dimensions. (neighbors may be far!)</a:t>
            </a:r>
            <a:endParaRPr/>
          </a:p>
          <a:p>
            <a:pPr indent="0" lvl="0" marL="0" rtl="0" algn="l">
              <a:lnSpc>
                <a:spcPct val="115000"/>
              </a:lnSpc>
              <a:spcBef>
                <a:spcPts val="1600"/>
              </a:spcBef>
              <a:spcAft>
                <a:spcPts val="0"/>
              </a:spcAft>
              <a:buSzPts val="1800"/>
              <a:buNone/>
            </a:pPr>
            <a:r>
              <a:rPr lang="en"/>
              <a:t>How do we choose a distance metric?</a:t>
            </a:r>
            <a:endParaRPr/>
          </a:p>
          <a:p>
            <a:pPr indent="0" lvl="0" marL="0" rtl="0" algn="l">
              <a:lnSpc>
                <a:spcPct val="115000"/>
              </a:lnSpc>
              <a:spcBef>
                <a:spcPts val="1600"/>
              </a:spcBef>
              <a:spcAft>
                <a:spcPts val="0"/>
              </a:spcAft>
              <a:buSzPts val="1800"/>
              <a:buNone/>
            </a:pPr>
            <a:r>
              <a:rPr lang="en"/>
              <a:t>	Euclidean distance usually works for real values but important to standardize.</a:t>
            </a:r>
            <a:endParaRPr/>
          </a:p>
          <a:p>
            <a:pPr indent="0" lvl="0" marL="0" rtl="0" algn="l">
              <a:lnSpc>
                <a:spcPct val="115000"/>
              </a:lnSpc>
              <a:spcBef>
                <a:spcPts val="1600"/>
              </a:spcBef>
              <a:spcAft>
                <a:spcPts val="0"/>
              </a:spcAft>
              <a:buSzPts val="1800"/>
              <a:buNone/>
            </a:pPr>
            <a:r>
              <a:rPr lang="en">
                <a:solidFill>
                  <a:srgbClr val="00FFFF"/>
                </a:solidFill>
              </a:rPr>
              <a:t>Both k and the distance measure are hyperparameters because we set them. The model doesn’t learn them. </a:t>
            </a:r>
            <a:endParaRPr>
              <a:solidFill>
                <a:srgbClr val="00FFFF"/>
              </a:solidFil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K-nearest Neighbor</a:t>
            </a:r>
            <a:endParaRPr/>
          </a:p>
        </p:txBody>
      </p:sp>
      <p:sp>
        <p:nvSpPr>
          <p:cNvPr id="409" name="Google Shape;409;p4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 sz="1800"/>
              <a:t>Advantages</a:t>
            </a:r>
            <a:endParaRPr sz="1800"/>
          </a:p>
          <a:p>
            <a:pPr indent="0" lvl="0" marL="0" rtl="0" algn="l">
              <a:lnSpc>
                <a:spcPct val="115000"/>
              </a:lnSpc>
              <a:spcBef>
                <a:spcPts val="1600"/>
              </a:spcBef>
              <a:spcAft>
                <a:spcPts val="0"/>
              </a:spcAft>
              <a:buSzPts val="1400"/>
              <a:buNone/>
            </a:pPr>
            <a:r>
              <a:rPr lang="en"/>
              <a:t>Simple to understand and explain</a:t>
            </a:r>
            <a:endParaRPr/>
          </a:p>
          <a:p>
            <a:pPr indent="0" lvl="0" marL="0" rtl="0" algn="l">
              <a:lnSpc>
                <a:spcPct val="115000"/>
              </a:lnSpc>
              <a:spcBef>
                <a:spcPts val="1600"/>
              </a:spcBef>
              <a:spcAft>
                <a:spcPts val="0"/>
              </a:spcAft>
              <a:buSzPts val="1400"/>
              <a:buNone/>
            </a:pPr>
            <a:r>
              <a:rPr lang="en"/>
              <a:t>Model training is fast</a:t>
            </a:r>
            <a:endParaRPr/>
          </a:p>
          <a:p>
            <a:pPr indent="0" lvl="0" marL="0" rtl="0" algn="l">
              <a:lnSpc>
                <a:spcPct val="115000"/>
              </a:lnSpc>
              <a:spcBef>
                <a:spcPts val="1600"/>
              </a:spcBef>
              <a:spcAft>
                <a:spcPts val="0"/>
              </a:spcAft>
              <a:buSzPts val="1400"/>
              <a:buNone/>
            </a:pPr>
            <a:r>
              <a:rPr lang="en"/>
              <a:t>Can be used for classification or regression</a:t>
            </a:r>
            <a:endParaRPr/>
          </a:p>
          <a:p>
            <a:pPr indent="0" lvl="0" marL="0" rtl="0" algn="l">
              <a:lnSpc>
                <a:spcPct val="115000"/>
              </a:lnSpc>
              <a:spcBef>
                <a:spcPts val="1600"/>
              </a:spcBef>
              <a:spcAft>
                <a:spcPts val="0"/>
              </a:spcAft>
              <a:buSzPts val="1400"/>
              <a:buNone/>
            </a:pPr>
            <a:r>
              <a:rPr lang="en"/>
              <a:t>Non-linear</a:t>
            </a:r>
            <a:endParaRPr/>
          </a:p>
          <a:p>
            <a:pPr indent="0" lvl="0" marL="0" rtl="0" algn="l">
              <a:lnSpc>
                <a:spcPct val="115000"/>
              </a:lnSpc>
              <a:spcBef>
                <a:spcPts val="1600"/>
              </a:spcBef>
              <a:spcAft>
                <a:spcPts val="1600"/>
              </a:spcAft>
              <a:buSzPts val="1400"/>
              <a:buNone/>
            </a:pPr>
            <a:r>
              <a:rPr lang="en"/>
              <a:t>Useful for Gene Expression, Protein-Protein Interactions, and 3-D Structure Prediction</a:t>
            </a:r>
            <a:endParaRPr/>
          </a:p>
        </p:txBody>
      </p:sp>
      <p:sp>
        <p:nvSpPr>
          <p:cNvPr id="410" name="Google Shape;410;p4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 sz="1800"/>
              <a:t>Disadvantages</a:t>
            </a:r>
            <a:endParaRPr sz="1800"/>
          </a:p>
          <a:p>
            <a:pPr indent="0" lvl="0" marL="0" rtl="0" algn="l">
              <a:lnSpc>
                <a:spcPct val="115000"/>
              </a:lnSpc>
              <a:spcBef>
                <a:spcPts val="1600"/>
              </a:spcBef>
              <a:spcAft>
                <a:spcPts val="0"/>
              </a:spcAft>
              <a:buSzPts val="1400"/>
              <a:buNone/>
            </a:pPr>
            <a:r>
              <a:rPr lang="en"/>
              <a:t>Must store all the training data</a:t>
            </a:r>
            <a:endParaRPr/>
          </a:p>
          <a:p>
            <a:pPr indent="0" lvl="0" marL="0" rtl="0" algn="l">
              <a:lnSpc>
                <a:spcPct val="115000"/>
              </a:lnSpc>
              <a:spcBef>
                <a:spcPts val="1600"/>
              </a:spcBef>
              <a:spcAft>
                <a:spcPts val="0"/>
              </a:spcAft>
              <a:buSzPts val="1400"/>
              <a:buNone/>
            </a:pPr>
            <a:r>
              <a:rPr lang="en"/>
              <a:t>Prediction can be slow with large datasets</a:t>
            </a:r>
            <a:endParaRPr/>
          </a:p>
          <a:p>
            <a:pPr indent="0" lvl="0" marL="0" rtl="0" algn="l">
              <a:lnSpc>
                <a:spcPct val="115000"/>
              </a:lnSpc>
              <a:spcBef>
                <a:spcPts val="1600"/>
              </a:spcBef>
              <a:spcAft>
                <a:spcPts val="0"/>
              </a:spcAft>
              <a:buSzPts val="1400"/>
              <a:buNone/>
            </a:pPr>
            <a:r>
              <a:rPr lang="en"/>
              <a:t>Sensitive to irrelevant features</a:t>
            </a:r>
            <a:endParaRPr/>
          </a:p>
          <a:p>
            <a:pPr indent="0" lvl="0" marL="0" rtl="0" algn="l">
              <a:lnSpc>
                <a:spcPct val="115000"/>
              </a:lnSpc>
              <a:spcBef>
                <a:spcPts val="1600"/>
              </a:spcBef>
              <a:spcAft>
                <a:spcPts val="0"/>
              </a:spcAft>
              <a:buSzPts val="1400"/>
              <a:buNone/>
            </a:pPr>
            <a:r>
              <a:rPr lang="en"/>
              <a:t>Sensitive to the scale of the data</a:t>
            </a:r>
            <a:endParaRPr/>
          </a:p>
          <a:p>
            <a:pPr indent="0" lvl="0" marL="0" rtl="0" algn="l">
              <a:lnSpc>
                <a:spcPct val="115000"/>
              </a:lnSpc>
              <a:spcBef>
                <a:spcPts val="1600"/>
              </a:spcBef>
              <a:spcAft>
                <a:spcPts val="0"/>
              </a:spcAft>
              <a:buSzPts val="1400"/>
              <a:buNone/>
            </a:pPr>
            <a:r>
              <a:rPr lang="en"/>
              <a:t>Accuracy may not be competitive with other algorithms</a:t>
            </a:r>
            <a:endParaRPr/>
          </a:p>
          <a:p>
            <a:pPr indent="0" lvl="0" marL="0" rtl="0" algn="l">
              <a:lnSpc>
                <a:spcPct val="115000"/>
              </a:lnSpc>
              <a:spcBef>
                <a:spcPts val="1600"/>
              </a:spcBef>
              <a:spcAft>
                <a:spcPts val="1600"/>
              </a:spcAft>
              <a:buSzPts val="1400"/>
              <a:buNone/>
            </a:pPr>
            <a:r>
              <a:rPr lang="en"/>
              <a:t>Curse of Dimensionality (works better with fewer features)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SVM Living Demo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cxnSp>
        <p:nvCxnSpPr>
          <p:cNvPr id="420" name="Google Shape;420;p51"/>
          <p:cNvCxnSpPr/>
          <p:nvPr/>
        </p:nvCxnSpPr>
        <p:spPr>
          <a:xfrm>
            <a:off x="446484" y="447261"/>
            <a:ext cx="8250900" cy="0"/>
          </a:xfrm>
          <a:prstGeom prst="straightConnector1">
            <a:avLst/>
          </a:prstGeom>
          <a:noFill/>
          <a:ln>
            <a:noFill/>
          </a:ln>
        </p:spPr>
      </p:cxnSp>
      <p:cxnSp>
        <p:nvCxnSpPr>
          <p:cNvPr id="421" name="Google Shape;421;p51"/>
          <p:cNvCxnSpPr/>
          <p:nvPr/>
        </p:nvCxnSpPr>
        <p:spPr>
          <a:xfrm>
            <a:off x="446484" y="858741"/>
            <a:ext cx="8250900" cy="0"/>
          </a:xfrm>
          <a:prstGeom prst="straightConnector1">
            <a:avLst/>
          </a:prstGeom>
          <a:noFill/>
          <a:ln>
            <a:noFill/>
          </a:ln>
        </p:spPr>
      </p:cxnSp>
      <p:sp>
        <p:nvSpPr>
          <p:cNvPr id="422" name="Google Shape;422;p51"/>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800" u="none" cap="none" strike="noStrike">
              <a:solidFill>
                <a:srgbClr val="FFFFFF"/>
              </a:solidFill>
              <a:latin typeface="Arial"/>
              <a:ea typeface="Arial"/>
              <a:cs typeface="Arial"/>
              <a:sym typeface="Arial"/>
            </a:endParaRPr>
          </a:p>
        </p:txBody>
      </p:sp>
      <p:sp>
        <p:nvSpPr>
          <p:cNvPr id="423" name="Google Shape;423;p51"/>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24" name="Google Shape;424;p51"/>
          <p:cNvSpPr/>
          <p:nvPr/>
        </p:nvSpPr>
        <p:spPr>
          <a:xfrm>
            <a:off x="446484" y="1419257"/>
            <a:ext cx="33018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Imagine we have red class and blue class, and plotted, they look like this graph.</a:t>
            </a:r>
            <a:endParaRPr b="0" i="0" sz="18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What is the ideal separation boundary given this distribution?</a:t>
            </a:r>
            <a:endParaRPr b="0" i="0" sz="1800" u="none" cap="none" strike="noStrike">
              <a:solidFill>
                <a:schemeClr val="lt2"/>
              </a:solidFill>
              <a:latin typeface="Arial"/>
              <a:ea typeface="Arial"/>
              <a:cs typeface="Arial"/>
              <a:sym typeface="Arial"/>
            </a:endParaRPr>
          </a:p>
        </p:txBody>
      </p:sp>
      <p:pic>
        <p:nvPicPr>
          <p:cNvPr id="425" name="Google Shape;425;p51"/>
          <p:cNvPicPr preferRelativeResize="0"/>
          <p:nvPr/>
        </p:nvPicPr>
        <p:blipFill rotWithShape="1">
          <a:blip r:embed="rId3">
            <a:alphaModFix/>
          </a:blip>
          <a:srcRect b="0" l="0" r="0" t="0"/>
          <a:stretch/>
        </p:blipFill>
        <p:spPr>
          <a:xfrm>
            <a:off x="3900708" y="930287"/>
            <a:ext cx="4949207" cy="417502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cxnSp>
        <p:nvCxnSpPr>
          <p:cNvPr id="430" name="Google Shape;430;p52"/>
          <p:cNvCxnSpPr/>
          <p:nvPr/>
        </p:nvCxnSpPr>
        <p:spPr>
          <a:xfrm>
            <a:off x="446484" y="447261"/>
            <a:ext cx="8250900" cy="0"/>
          </a:xfrm>
          <a:prstGeom prst="straightConnector1">
            <a:avLst/>
          </a:prstGeom>
          <a:noFill/>
          <a:ln>
            <a:noFill/>
          </a:ln>
        </p:spPr>
      </p:cxnSp>
      <p:cxnSp>
        <p:nvCxnSpPr>
          <p:cNvPr id="431" name="Google Shape;431;p52"/>
          <p:cNvCxnSpPr/>
          <p:nvPr/>
        </p:nvCxnSpPr>
        <p:spPr>
          <a:xfrm>
            <a:off x="446484" y="858741"/>
            <a:ext cx="8250900" cy="0"/>
          </a:xfrm>
          <a:prstGeom prst="straightConnector1">
            <a:avLst/>
          </a:prstGeom>
          <a:noFill/>
          <a:ln>
            <a:noFill/>
          </a:ln>
        </p:spPr>
      </p:cxnSp>
      <p:sp>
        <p:nvSpPr>
          <p:cNvPr id="432" name="Google Shape;432;p52"/>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433" name="Google Shape;433;p52"/>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34" name="Google Shape;434;p52"/>
          <p:cNvSpPr/>
          <p:nvPr/>
        </p:nvSpPr>
        <p:spPr>
          <a:xfrm>
            <a:off x="446484" y="1419257"/>
            <a:ext cx="33018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Imagine we have red class and blue class, and plotted, they look like this graph.</a:t>
            </a:r>
            <a:endParaRPr b="0" i="0" sz="10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Option 1</a:t>
            </a:r>
            <a:endParaRPr b="0" i="0" sz="1000" u="none" cap="none" strike="noStrike">
              <a:solidFill>
                <a:schemeClr val="lt2"/>
              </a:solidFill>
              <a:latin typeface="Arial"/>
              <a:ea typeface="Arial"/>
              <a:cs typeface="Arial"/>
              <a:sym typeface="Arial"/>
            </a:endParaRPr>
          </a:p>
        </p:txBody>
      </p:sp>
      <p:pic>
        <p:nvPicPr>
          <p:cNvPr id="435" name="Google Shape;435;p52"/>
          <p:cNvPicPr preferRelativeResize="0"/>
          <p:nvPr/>
        </p:nvPicPr>
        <p:blipFill rotWithShape="1">
          <a:blip r:embed="rId3">
            <a:alphaModFix/>
          </a:blip>
          <a:srcRect b="0" l="0" r="0" t="0"/>
          <a:stretch/>
        </p:blipFill>
        <p:spPr>
          <a:xfrm>
            <a:off x="3884716" y="930288"/>
            <a:ext cx="5010987" cy="42058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Modeling</a:t>
            </a:r>
            <a:endParaRPr/>
          </a:p>
        </p:txBody>
      </p:sp>
      <p:sp>
        <p:nvSpPr>
          <p:cNvPr id="77" name="Google Shape;7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Models are simplifications of reality that help us to better understand that which we observe.</a:t>
            </a:r>
            <a:endParaRPr/>
          </a:p>
          <a:p>
            <a:pPr indent="0" lvl="0" marL="0" rtl="0" algn="l">
              <a:lnSpc>
                <a:spcPct val="115000"/>
              </a:lnSpc>
              <a:spcBef>
                <a:spcPts val="1600"/>
              </a:spcBef>
              <a:spcAft>
                <a:spcPts val="0"/>
              </a:spcAft>
              <a:buClr>
                <a:srgbClr val="000000"/>
              </a:buClr>
              <a:buSzPts val="1100"/>
              <a:buFont typeface="Arial"/>
              <a:buNone/>
            </a:pPr>
            <a:r>
              <a:rPr lang="en"/>
              <a:t>In a science setting, models generally consist of an dependent variable (or output) of interest and one or more independent variables (or inputs) believed to have an effect on the dependent variable.</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cxnSp>
        <p:nvCxnSpPr>
          <p:cNvPr id="440" name="Google Shape;440;p53"/>
          <p:cNvCxnSpPr/>
          <p:nvPr/>
        </p:nvCxnSpPr>
        <p:spPr>
          <a:xfrm>
            <a:off x="446484" y="447261"/>
            <a:ext cx="8250900" cy="0"/>
          </a:xfrm>
          <a:prstGeom prst="straightConnector1">
            <a:avLst/>
          </a:prstGeom>
          <a:noFill/>
          <a:ln>
            <a:noFill/>
          </a:ln>
        </p:spPr>
      </p:cxnSp>
      <p:cxnSp>
        <p:nvCxnSpPr>
          <p:cNvPr id="441" name="Google Shape;441;p53"/>
          <p:cNvCxnSpPr/>
          <p:nvPr/>
        </p:nvCxnSpPr>
        <p:spPr>
          <a:xfrm>
            <a:off x="446484" y="858741"/>
            <a:ext cx="8250900" cy="0"/>
          </a:xfrm>
          <a:prstGeom prst="straightConnector1">
            <a:avLst/>
          </a:prstGeom>
          <a:noFill/>
          <a:ln>
            <a:noFill/>
          </a:ln>
        </p:spPr>
      </p:cxnSp>
      <p:sp>
        <p:nvSpPr>
          <p:cNvPr id="442" name="Google Shape;442;p53"/>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443" name="Google Shape;443;p53"/>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44" name="Google Shape;444;p53"/>
          <p:cNvSpPr/>
          <p:nvPr/>
        </p:nvSpPr>
        <p:spPr>
          <a:xfrm>
            <a:off x="446484" y="1419257"/>
            <a:ext cx="33018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Imagine we have red class and blue class, and plotted, they look like this graph.</a:t>
            </a:r>
            <a:endParaRPr b="0" i="0" sz="1000" u="none" cap="none" strike="noStrike">
              <a:solidFill>
                <a:schemeClr val="lt2"/>
              </a:solidFill>
              <a:latin typeface="Arial"/>
              <a:ea typeface="Arial"/>
              <a:cs typeface="Arial"/>
              <a:sym typeface="Arial"/>
            </a:endParaRPr>
          </a:p>
          <a:p>
            <a:pPr indent="0" lvl="0" marL="457200" marR="0" rtl="0" algn="l">
              <a:lnSpc>
                <a:spcPct val="110000"/>
              </a:lnSpc>
              <a:spcBef>
                <a:spcPts val="30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Option 2</a:t>
            </a:r>
            <a:endParaRPr b="0" i="0" sz="1800" u="none" cap="none" strike="noStrike">
              <a:solidFill>
                <a:srgbClr val="000000"/>
              </a:solidFill>
              <a:latin typeface="Arial"/>
              <a:ea typeface="Arial"/>
              <a:cs typeface="Arial"/>
              <a:sym typeface="Arial"/>
            </a:endParaRPr>
          </a:p>
        </p:txBody>
      </p:sp>
      <p:pic>
        <p:nvPicPr>
          <p:cNvPr id="445" name="Google Shape;445;p53"/>
          <p:cNvPicPr preferRelativeResize="0"/>
          <p:nvPr/>
        </p:nvPicPr>
        <p:blipFill rotWithShape="1">
          <a:blip r:embed="rId3">
            <a:alphaModFix/>
          </a:blip>
          <a:srcRect b="0" l="0" r="0" t="0"/>
          <a:stretch/>
        </p:blipFill>
        <p:spPr>
          <a:xfrm>
            <a:off x="3884716" y="930287"/>
            <a:ext cx="5046850" cy="421510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cxnSp>
        <p:nvCxnSpPr>
          <p:cNvPr id="450" name="Google Shape;450;p54"/>
          <p:cNvCxnSpPr/>
          <p:nvPr/>
        </p:nvCxnSpPr>
        <p:spPr>
          <a:xfrm>
            <a:off x="446484" y="447261"/>
            <a:ext cx="8250900" cy="0"/>
          </a:xfrm>
          <a:prstGeom prst="straightConnector1">
            <a:avLst/>
          </a:prstGeom>
          <a:noFill/>
          <a:ln>
            <a:noFill/>
          </a:ln>
        </p:spPr>
      </p:cxnSp>
      <p:cxnSp>
        <p:nvCxnSpPr>
          <p:cNvPr id="451" name="Google Shape;451;p54"/>
          <p:cNvCxnSpPr/>
          <p:nvPr/>
        </p:nvCxnSpPr>
        <p:spPr>
          <a:xfrm>
            <a:off x="446484" y="858741"/>
            <a:ext cx="8250900" cy="0"/>
          </a:xfrm>
          <a:prstGeom prst="straightConnector1">
            <a:avLst/>
          </a:prstGeom>
          <a:noFill/>
          <a:ln>
            <a:noFill/>
          </a:ln>
        </p:spPr>
      </p:cxnSp>
      <p:sp>
        <p:nvSpPr>
          <p:cNvPr id="452" name="Google Shape;452;p54"/>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453" name="Google Shape;453;p54"/>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54" name="Google Shape;454;p54"/>
          <p:cNvSpPr/>
          <p:nvPr/>
        </p:nvSpPr>
        <p:spPr>
          <a:xfrm>
            <a:off x="446484" y="1419257"/>
            <a:ext cx="33018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Imagine we have red class and blue class, and plotted, they look like this graph.</a:t>
            </a:r>
            <a:endParaRPr b="0" i="0" sz="1000" u="none" cap="none" strike="noStrike">
              <a:solidFill>
                <a:schemeClr val="lt2"/>
              </a:solidFill>
              <a:latin typeface="Arial"/>
              <a:ea typeface="Arial"/>
              <a:cs typeface="Arial"/>
              <a:sym typeface="Arial"/>
            </a:endParaRPr>
          </a:p>
          <a:p>
            <a:pPr indent="0" lvl="0" marL="457200" marR="0" rtl="0" algn="l">
              <a:lnSpc>
                <a:spcPct val="110000"/>
              </a:lnSpc>
              <a:spcBef>
                <a:spcPts val="30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Option 3</a:t>
            </a:r>
            <a:endParaRPr b="0" i="0" sz="1800" u="none" cap="none" strike="noStrike">
              <a:solidFill>
                <a:srgbClr val="000000"/>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55" name="Google Shape;455;p54"/>
          <p:cNvPicPr preferRelativeResize="0"/>
          <p:nvPr/>
        </p:nvPicPr>
        <p:blipFill rotWithShape="1">
          <a:blip r:embed="rId3">
            <a:alphaModFix/>
          </a:blip>
          <a:srcRect b="0" l="0" r="0" t="0"/>
          <a:stretch/>
        </p:blipFill>
        <p:spPr>
          <a:xfrm>
            <a:off x="3808461" y="975042"/>
            <a:ext cx="5243090" cy="414440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cxnSp>
        <p:nvCxnSpPr>
          <p:cNvPr id="460" name="Google Shape;460;p55"/>
          <p:cNvCxnSpPr/>
          <p:nvPr/>
        </p:nvCxnSpPr>
        <p:spPr>
          <a:xfrm>
            <a:off x="446484" y="447261"/>
            <a:ext cx="8250900" cy="0"/>
          </a:xfrm>
          <a:prstGeom prst="straightConnector1">
            <a:avLst/>
          </a:prstGeom>
          <a:noFill/>
          <a:ln>
            <a:noFill/>
          </a:ln>
        </p:spPr>
      </p:cxnSp>
      <p:cxnSp>
        <p:nvCxnSpPr>
          <p:cNvPr id="461" name="Google Shape;461;p55"/>
          <p:cNvCxnSpPr/>
          <p:nvPr/>
        </p:nvCxnSpPr>
        <p:spPr>
          <a:xfrm>
            <a:off x="446484" y="858741"/>
            <a:ext cx="8250900" cy="0"/>
          </a:xfrm>
          <a:prstGeom prst="straightConnector1">
            <a:avLst/>
          </a:prstGeom>
          <a:noFill/>
          <a:ln>
            <a:noFill/>
          </a:ln>
        </p:spPr>
      </p:cxnSp>
      <p:sp>
        <p:nvSpPr>
          <p:cNvPr id="462" name="Google Shape;462;p55"/>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463" name="Google Shape;463;p55"/>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64" name="Google Shape;464;p55"/>
          <p:cNvSpPr/>
          <p:nvPr/>
        </p:nvSpPr>
        <p:spPr>
          <a:xfrm>
            <a:off x="446484" y="1419257"/>
            <a:ext cx="86049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Which is best?</a:t>
            </a:r>
            <a:endParaRPr b="0" i="0" sz="10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rgbClr val="FFFFFF"/>
              </a:solidFill>
              <a:latin typeface="Arial"/>
              <a:ea typeface="Arial"/>
              <a:cs typeface="Arial"/>
              <a:sym typeface="Arial"/>
            </a:endParaRPr>
          </a:p>
        </p:txBody>
      </p:sp>
      <p:pic>
        <p:nvPicPr>
          <p:cNvPr id="465" name="Google Shape;465;p55"/>
          <p:cNvPicPr preferRelativeResize="0"/>
          <p:nvPr/>
        </p:nvPicPr>
        <p:blipFill rotWithShape="1">
          <a:blip r:embed="rId3">
            <a:alphaModFix/>
          </a:blip>
          <a:srcRect b="0" l="0" r="0" t="0"/>
          <a:stretch/>
        </p:blipFill>
        <p:spPr>
          <a:xfrm>
            <a:off x="6152351" y="2188494"/>
            <a:ext cx="2972483" cy="2349600"/>
          </a:xfrm>
          <a:prstGeom prst="rect">
            <a:avLst/>
          </a:prstGeom>
          <a:noFill/>
          <a:ln>
            <a:noFill/>
          </a:ln>
        </p:spPr>
      </p:pic>
      <p:pic>
        <p:nvPicPr>
          <p:cNvPr id="466" name="Google Shape;466;p55"/>
          <p:cNvPicPr preferRelativeResize="0"/>
          <p:nvPr/>
        </p:nvPicPr>
        <p:blipFill rotWithShape="1">
          <a:blip r:embed="rId4">
            <a:alphaModFix/>
          </a:blip>
          <a:srcRect b="0" l="0" r="0" t="0"/>
          <a:stretch/>
        </p:blipFill>
        <p:spPr>
          <a:xfrm>
            <a:off x="3200759" y="2188494"/>
            <a:ext cx="2813236" cy="2349602"/>
          </a:xfrm>
          <a:prstGeom prst="rect">
            <a:avLst/>
          </a:prstGeom>
          <a:noFill/>
          <a:ln>
            <a:noFill/>
          </a:ln>
        </p:spPr>
      </p:pic>
      <p:pic>
        <p:nvPicPr>
          <p:cNvPr id="467" name="Google Shape;467;p55"/>
          <p:cNvPicPr preferRelativeResize="0"/>
          <p:nvPr/>
        </p:nvPicPr>
        <p:blipFill rotWithShape="1">
          <a:blip r:embed="rId5">
            <a:alphaModFix/>
          </a:blip>
          <a:srcRect b="0" l="0" r="0" t="0"/>
          <a:stretch/>
        </p:blipFill>
        <p:spPr>
          <a:xfrm>
            <a:off x="0" y="2200345"/>
            <a:ext cx="2875894" cy="2413839"/>
          </a:xfrm>
          <a:prstGeom prst="rect">
            <a:avLst/>
          </a:prstGeom>
          <a:noFill/>
          <a:ln>
            <a:noFill/>
          </a:ln>
        </p:spPr>
      </p:pic>
      <p:sp>
        <p:nvSpPr>
          <p:cNvPr id="468" name="Google Shape;468;p55"/>
          <p:cNvSpPr/>
          <p:nvPr/>
        </p:nvSpPr>
        <p:spPr>
          <a:xfrm>
            <a:off x="955529" y="4663331"/>
            <a:ext cx="1109700" cy="523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Option 1</a:t>
            </a:r>
            <a:endParaRPr b="0" i="0" sz="18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chemeClr val="lt2"/>
              </a:solidFill>
              <a:latin typeface="Arial"/>
              <a:ea typeface="Arial"/>
              <a:cs typeface="Arial"/>
              <a:sym typeface="Arial"/>
            </a:endParaRPr>
          </a:p>
        </p:txBody>
      </p:sp>
      <p:sp>
        <p:nvSpPr>
          <p:cNvPr id="469" name="Google Shape;469;p55"/>
          <p:cNvSpPr/>
          <p:nvPr/>
        </p:nvSpPr>
        <p:spPr>
          <a:xfrm>
            <a:off x="4194656" y="4705959"/>
            <a:ext cx="1109700" cy="523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100"/>
              <a:buFont typeface="Arial"/>
              <a:buNone/>
            </a:pPr>
            <a:r>
              <a:rPr b="0" i="0" lang="en" sz="1800" u="none" cap="none" strike="noStrike">
                <a:solidFill>
                  <a:schemeClr val="lt2"/>
                </a:solidFill>
                <a:latin typeface="Arial"/>
                <a:ea typeface="Arial"/>
                <a:cs typeface="Arial"/>
                <a:sym typeface="Arial"/>
              </a:rPr>
              <a:t>Option 2</a:t>
            </a:r>
            <a:endParaRPr b="0" i="0" sz="1800" u="none" cap="none" strike="noStrike">
              <a:solidFill>
                <a:srgbClr val="FFFFFF"/>
              </a:solidFill>
              <a:latin typeface="Arial"/>
              <a:ea typeface="Arial"/>
              <a:cs typeface="Arial"/>
              <a:sym typeface="Arial"/>
            </a:endParaRPr>
          </a:p>
        </p:txBody>
      </p:sp>
      <p:sp>
        <p:nvSpPr>
          <p:cNvPr id="470" name="Google Shape;470;p55"/>
          <p:cNvSpPr/>
          <p:nvPr/>
        </p:nvSpPr>
        <p:spPr>
          <a:xfrm>
            <a:off x="7077072" y="4705959"/>
            <a:ext cx="1109700" cy="523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100"/>
              <a:buFont typeface="Arial"/>
              <a:buNone/>
            </a:pPr>
            <a:r>
              <a:rPr b="0" i="0" lang="en" sz="1800" u="none" cap="none" strike="noStrike">
                <a:solidFill>
                  <a:schemeClr val="lt2"/>
                </a:solidFill>
                <a:latin typeface="Arial"/>
                <a:ea typeface="Arial"/>
                <a:cs typeface="Arial"/>
                <a:sym typeface="Arial"/>
              </a:rPr>
              <a:t>Option 3</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cxnSp>
        <p:nvCxnSpPr>
          <p:cNvPr id="475" name="Google Shape;475;p56"/>
          <p:cNvCxnSpPr/>
          <p:nvPr/>
        </p:nvCxnSpPr>
        <p:spPr>
          <a:xfrm>
            <a:off x="446484" y="447261"/>
            <a:ext cx="8250900" cy="0"/>
          </a:xfrm>
          <a:prstGeom prst="straightConnector1">
            <a:avLst/>
          </a:prstGeom>
          <a:noFill/>
          <a:ln>
            <a:noFill/>
          </a:ln>
        </p:spPr>
      </p:cxnSp>
      <p:cxnSp>
        <p:nvCxnSpPr>
          <p:cNvPr id="476" name="Google Shape;476;p56"/>
          <p:cNvCxnSpPr/>
          <p:nvPr/>
        </p:nvCxnSpPr>
        <p:spPr>
          <a:xfrm>
            <a:off x="446484" y="858741"/>
            <a:ext cx="8250900" cy="0"/>
          </a:xfrm>
          <a:prstGeom prst="straightConnector1">
            <a:avLst/>
          </a:prstGeom>
          <a:noFill/>
          <a:ln>
            <a:noFill/>
          </a:ln>
        </p:spPr>
      </p:cxnSp>
      <p:sp>
        <p:nvSpPr>
          <p:cNvPr id="477" name="Google Shape;477;p56"/>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478" name="Google Shape;478;p56"/>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9" name="Google Shape;479;p56"/>
          <p:cNvSpPr/>
          <p:nvPr/>
        </p:nvSpPr>
        <p:spPr>
          <a:xfrm>
            <a:off x="446484" y="1419257"/>
            <a:ext cx="86049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Winner!</a:t>
            </a:r>
            <a:endParaRPr b="0" i="0" sz="10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rgbClr val="FFFFFF"/>
              </a:solidFill>
              <a:latin typeface="Arial"/>
              <a:ea typeface="Arial"/>
              <a:cs typeface="Arial"/>
              <a:sym typeface="Arial"/>
            </a:endParaRPr>
          </a:p>
        </p:txBody>
      </p:sp>
      <p:pic>
        <p:nvPicPr>
          <p:cNvPr id="480" name="Google Shape;480;p56"/>
          <p:cNvPicPr preferRelativeResize="0"/>
          <p:nvPr/>
        </p:nvPicPr>
        <p:blipFill rotWithShape="1">
          <a:blip r:embed="rId3">
            <a:alphaModFix/>
          </a:blip>
          <a:srcRect b="0" l="0" r="0" t="0"/>
          <a:stretch/>
        </p:blipFill>
        <p:spPr>
          <a:xfrm>
            <a:off x="6152351" y="2188494"/>
            <a:ext cx="2972483" cy="2349600"/>
          </a:xfrm>
          <a:prstGeom prst="rect">
            <a:avLst/>
          </a:prstGeom>
          <a:noFill/>
          <a:ln>
            <a:noFill/>
          </a:ln>
        </p:spPr>
      </p:pic>
      <p:pic>
        <p:nvPicPr>
          <p:cNvPr id="481" name="Google Shape;481;p56"/>
          <p:cNvPicPr preferRelativeResize="0"/>
          <p:nvPr/>
        </p:nvPicPr>
        <p:blipFill rotWithShape="1">
          <a:blip r:embed="rId4">
            <a:alphaModFix/>
          </a:blip>
          <a:srcRect b="0" l="0" r="0" t="0"/>
          <a:stretch/>
        </p:blipFill>
        <p:spPr>
          <a:xfrm>
            <a:off x="3200759" y="2188494"/>
            <a:ext cx="2813236" cy="2349602"/>
          </a:xfrm>
          <a:prstGeom prst="rect">
            <a:avLst/>
          </a:prstGeom>
          <a:noFill/>
          <a:ln>
            <a:noFill/>
          </a:ln>
        </p:spPr>
      </p:pic>
      <p:pic>
        <p:nvPicPr>
          <p:cNvPr id="482" name="Google Shape;482;p56"/>
          <p:cNvPicPr preferRelativeResize="0"/>
          <p:nvPr/>
        </p:nvPicPr>
        <p:blipFill rotWithShape="1">
          <a:blip r:embed="rId5">
            <a:alphaModFix/>
          </a:blip>
          <a:srcRect b="0" l="0" r="0" t="0"/>
          <a:stretch/>
        </p:blipFill>
        <p:spPr>
          <a:xfrm>
            <a:off x="0" y="2200345"/>
            <a:ext cx="2875894" cy="2413839"/>
          </a:xfrm>
          <a:prstGeom prst="rect">
            <a:avLst/>
          </a:prstGeom>
          <a:noFill/>
          <a:ln>
            <a:noFill/>
          </a:ln>
        </p:spPr>
      </p:pic>
      <p:sp>
        <p:nvSpPr>
          <p:cNvPr id="483" name="Google Shape;483;p56"/>
          <p:cNvSpPr/>
          <p:nvPr/>
        </p:nvSpPr>
        <p:spPr>
          <a:xfrm>
            <a:off x="955529" y="4663331"/>
            <a:ext cx="1109700" cy="523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Option 1</a:t>
            </a:r>
            <a:endParaRPr b="0" i="0" sz="18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chemeClr val="lt2"/>
              </a:solidFill>
              <a:latin typeface="Arial"/>
              <a:ea typeface="Arial"/>
              <a:cs typeface="Arial"/>
              <a:sym typeface="Arial"/>
            </a:endParaRPr>
          </a:p>
        </p:txBody>
      </p:sp>
      <p:sp>
        <p:nvSpPr>
          <p:cNvPr id="484" name="Google Shape;484;p56"/>
          <p:cNvSpPr/>
          <p:nvPr/>
        </p:nvSpPr>
        <p:spPr>
          <a:xfrm>
            <a:off x="4194656" y="4705959"/>
            <a:ext cx="1109700" cy="523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100"/>
              <a:buFont typeface="Arial"/>
              <a:buNone/>
            </a:pPr>
            <a:r>
              <a:rPr b="0" i="0" lang="en" sz="1800" u="none" cap="none" strike="noStrike">
                <a:solidFill>
                  <a:schemeClr val="lt2"/>
                </a:solidFill>
                <a:latin typeface="Arial"/>
                <a:ea typeface="Arial"/>
                <a:cs typeface="Arial"/>
                <a:sym typeface="Arial"/>
              </a:rPr>
              <a:t>Option 2</a:t>
            </a:r>
            <a:endParaRPr b="0" i="0" sz="1800" u="none" cap="none" strike="noStrike">
              <a:solidFill>
                <a:srgbClr val="FFFFFF"/>
              </a:solidFill>
              <a:latin typeface="Arial"/>
              <a:ea typeface="Arial"/>
              <a:cs typeface="Arial"/>
              <a:sym typeface="Arial"/>
            </a:endParaRPr>
          </a:p>
        </p:txBody>
      </p:sp>
      <p:sp>
        <p:nvSpPr>
          <p:cNvPr id="485" name="Google Shape;485;p56"/>
          <p:cNvSpPr/>
          <p:nvPr/>
        </p:nvSpPr>
        <p:spPr>
          <a:xfrm>
            <a:off x="7077072" y="4705959"/>
            <a:ext cx="1109700" cy="523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100"/>
              <a:buFont typeface="Arial"/>
              <a:buNone/>
            </a:pPr>
            <a:r>
              <a:rPr b="0" i="0" lang="en" sz="1800" u="none" cap="none" strike="noStrike">
                <a:solidFill>
                  <a:schemeClr val="lt2"/>
                </a:solidFill>
                <a:latin typeface="Arial"/>
                <a:ea typeface="Arial"/>
                <a:cs typeface="Arial"/>
                <a:sym typeface="Arial"/>
              </a:rPr>
              <a:t>Option 3</a:t>
            </a:r>
            <a:endParaRPr b="0" i="0" sz="1800" u="none" cap="none" strike="noStrike">
              <a:solidFill>
                <a:srgbClr val="FFFFFF"/>
              </a:solidFill>
              <a:latin typeface="Arial"/>
              <a:ea typeface="Arial"/>
              <a:cs typeface="Arial"/>
              <a:sym typeface="Arial"/>
            </a:endParaRPr>
          </a:p>
        </p:txBody>
      </p:sp>
      <p:cxnSp>
        <p:nvCxnSpPr>
          <p:cNvPr id="486" name="Google Shape;486;p56"/>
          <p:cNvCxnSpPr>
            <a:endCxn id="485" idx="1"/>
          </p:cNvCxnSpPr>
          <p:nvPr/>
        </p:nvCxnSpPr>
        <p:spPr>
          <a:xfrm>
            <a:off x="1521072" y="1615959"/>
            <a:ext cx="5556000" cy="3351600"/>
          </a:xfrm>
          <a:prstGeom prst="straightConnector1">
            <a:avLst/>
          </a:prstGeom>
          <a:noFill/>
          <a:ln cap="flat" cmpd="sng" w="38100">
            <a:solidFill>
              <a:srgbClr val="00FFFF"/>
            </a:solidFill>
            <a:prstDash val="solid"/>
            <a:round/>
            <a:headEnd len="sm" w="sm"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cxnSp>
        <p:nvCxnSpPr>
          <p:cNvPr id="491" name="Google Shape;491;p57"/>
          <p:cNvCxnSpPr/>
          <p:nvPr/>
        </p:nvCxnSpPr>
        <p:spPr>
          <a:xfrm>
            <a:off x="446484" y="447261"/>
            <a:ext cx="8250900" cy="0"/>
          </a:xfrm>
          <a:prstGeom prst="straightConnector1">
            <a:avLst/>
          </a:prstGeom>
          <a:noFill/>
          <a:ln>
            <a:noFill/>
          </a:ln>
        </p:spPr>
      </p:cxnSp>
      <p:cxnSp>
        <p:nvCxnSpPr>
          <p:cNvPr id="492" name="Google Shape;492;p57"/>
          <p:cNvCxnSpPr/>
          <p:nvPr/>
        </p:nvCxnSpPr>
        <p:spPr>
          <a:xfrm>
            <a:off x="446484" y="858741"/>
            <a:ext cx="8250900" cy="0"/>
          </a:xfrm>
          <a:prstGeom prst="straightConnector1">
            <a:avLst/>
          </a:prstGeom>
          <a:noFill/>
          <a:ln>
            <a:noFill/>
          </a:ln>
        </p:spPr>
      </p:cxnSp>
      <p:sp>
        <p:nvSpPr>
          <p:cNvPr id="493" name="Google Shape;493;p57"/>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494" name="Google Shape;494;p57"/>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95" name="Google Shape;495;p57"/>
          <p:cNvSpPr/>
          <p:nvPr/>
        </p:nvSpPr>
        <p:spPr>
          <a:xfrm>
            <a:off x="446484" y="1419257"/>
            <a:ext cx="43314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Winner. Why?</a:t>
            </a:r>
            <a:endParaRPr b="0" i="0" sz="10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What specific conditions can you define that makes this optimal?</a:t>
            </a:r>
            <a:endParaRPr b="0" i="0" sz="10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rgbClr val="FFFFFF"/>
              </a:solidFill>
              <a:latin typeface="Arial"/>
              <a:ea typeface="Arial"/>
              <a:cs typeface="Arial"/>
              <a:sym typeface="Arial"/>
            </a:endParaRPr>
          </a:p>
        </p:txBody>
      </p:sp>
      <p:pic>
        <p:nvPicPr>
          <p:cNvPr id="496" name="Google Shape;496;p57"/>
          <p:cNvPicPr preferRelativeResize="0"/>
          <p:nvPr/>
        </p:nvPicPr>
        <p:blipFill rotWithShape="1">
          <a:blip r:embed="rId3">
            <a:alphaModFix/>
          </a:blip>
          <a:srcRect b="0" l="0" r="0" t="0"/>
          <a:stretch/>
        </p:blipFill>
        <p:spPr>
          <a:xfrm>
            <a:off x="4892179" y="1419258"/>
            <a:ext cx="4232654" cy="3345706"/>
          </a:xfrm>
          <a:prstGeom prst="rect">
            <a:avLst/>
          </a:prstGeom>
          <a:noFill/>
          <a:ln>
            <a:noFill/>
          </a:ln>
        </p:spPr>
      </p:pic>
      <p:sp>
        <p:nvSpPr>
          <p:cNvPr id="497" name="Google Shape;497;p57"/>
          <p:cNvSpPr/>
          <p:nvPr/>
        </p:nvSpPr>
        <p:spPr>
          <a:xfrm>
            <a:off x="6615557" y="4663331"/>
            <a:ext cx="1109700" cy="523200"/>
          </a:xfrm>
          <a:prstGeom prst="rect">
            <a:avLst/>
          </a:prstGeom>
          <a:noFill/>
          <a:ln>
            <a:noFill/>
          </a:ln>
        </p:spPr>
        <p:txBody>
          <a:bodyPr anchorCtr="0" anchor="t" bIns="0" lIns="0" spcFirstLastPara="1" rIns="0" wrap="square" tIns="0">
            <a:noAutofit/>
          </a:bodyPr>
          <a:lstStyle/>
          <a:p>
            <a:pPr indent="-127000" lvl="1" marL="127000" marR="0" rtl="0" algn="l">
              <a:lnSpc>
                <a:spcPct val="110000"/>
              </a:lnSpc>
              <a:spcBef>
                <a:spcPts val="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Option 3</a:t>
            </a:r>
            <a:endParaRPr b="0" i="0" sz="1000" u="none" cap="none" strike="noStrike">
              <a:solidFill>
                <a:srgbClr val="000000"/>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cxnSp>
        <p:nvCxnSpPr>
          <p:cNvPr id="502" name="Google Shape;502;p58"/>
          <p:cNvCxnSpPr/>
          <p:nvPr/>
        </p:nvCxnSpPr>
        <p:spPr>
          <a:xfrm>
            <a:off x="446484" y="447261"/>
            <a:ext cx="8250900" cy="0"/>
          </a:xfrm>
          <a:prstGeom prst="straightConnector1">
            <a:avLst/>
          </a:prstGeom>
          <a:noFill/>
          <a:ln>
            <a:noFill/>
          </a:ln>
        </p:spPr>
      </p:cxnSp>
      <p:cxnSp>
        <p:nvCxnSpPr>
          <p:cNvPr id="503" name="Google Shape;503;p58"/>
          <p:cNvCxnSpPr/>
          <p:nvPr/>
        </p:nvCxnSpPr>
        <p:spPr>
          <a:xfrm>
            <a:off x="446484" y="858741"/>
            <a:ext cx="8250900" cy="0"/>
          </a:xfrm>
          <a:prstGeom prst="straightConnector1">
            <a:avLst/>
          </a:prstGeom>
          <a:noFill/>
          <a:ln>
            <a:noFill/>
          </a:ln>
        </p:spPr>
      </p:cxnSp>
      <p:sp>
        <p:nvSpPr>
          <p:cNvPr id="504" name="Google Shape;504;p58"/>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505" name="Google Shape;505;p58"/>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6" name="Google Shape;506;p58"/>
          <p:cNvSpPr/>
          <p:nvPr/>
        </p:nvSpPr>
        <p:spPr>
          <a:xfrm>
            <a:off x="446484" y="1419257"/>
            <a:ext cx="43314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In general, lots of possible solutions for a,b,c.</a:t>
            </a:r>
            <a:endParaRPr b="0" i="0" sz="10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Support vector machine finds an </a:t>
            </a:r>
            <a:r>
              <a:rPr b="0" i="0" lang="en" sz="1800" u="sng" cap="none" strike="noStrike">
                <a:solidFill>
                  <a:schemeClr val="lt2"/>
                </a:solidFill>
                <a:latin typeface="Arial"/>
                <a:ea typeface="Arial"/>
                <a:cs typeface="Arial"/>
                <a:sym typeface="Arial"/>
              </a:rPr>
              <a:t>optimal </a:t>
            </a:r>
            <a:r>
              <a:rPr b="0" i="0" lang="en" sz="1800" u="none" cap="none" strike="noStrike">
                <a:solidFill>
                  <a:schemeClr val="lt2"/>
                </a:solidFill>
                <a:latin typeface="Arial"/>
                <a:ea typeface="Arial"/>
                <a:cs typeface="Arial"/>
                <a:sym typeface="Arial"/>
              </a:rPr>
              <a:t>solution (with respect to what cost?)</a:t>
            </a:r>
            <a:endParaRPr b="0" i="0" sz="1800" u="sng"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chemeClr val="lt2"/>
              </a:solidFill>
              <a:latin typeface="Arial"/>
              <a:ea typeface="Arial"/>
              <a:cs typeface="Arial"/>
              <a:sym typeface="Arial"/>
            </a:endParaRPr>
          </a:p>
        </p:txBody>
      </p:sp>
      <p:pic>
        <p:nvPicPr>
          <p:cNvPr id="507" name="Google Shape;507;p58"/>
          <p:cNvPicPr preferRelativeResize="0"/>
          <p:nvPr/>
        </p:nvPicPr>
        <p:blipFill rotWithShape="1">
          <a:blip r:embed="rId3">
            <a:alphaModFix/>
          </a:blip>
          <a:srcRect b="0" l="0" r="0" t="0"/>
          <a:stretch/>
        </p:blipFill>
        <p:spPr>
          <a:xfrm>
            <a:off x="4892179" y="1419258"/>
            <a:ext cx="4232654" cy="334570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cxnSp>
        <p:nvCxnSpPr>
          <p:cNvPr id="512" name="Google Shape;512;p59"/>
          <p:cNvCxnSpPr/>
          <p:nvPr/>
        </p:nvCxnSpPr>
        <p:spPr>
          <a:xfrm>
            <a:off x="446484" y="447261"/>
            <a:ext cx="8250900" cy="0"/>
          </a:xfrm>
          <a:prstGeom prst="straightConnector1">
            <a:avLst/>
          </a:prstGeom>
          <a:noFill/>
          <a:ln>
            <a:noFill/>
          </a:ln>
        </p:spPr>
      </p:cxnSp>
      <p:cxnSp>
        <p:nvCxnSpPr>
          <p:cNvPr id="513" name="Google Shape;513;p59"/>
          <p:cNvCxnSpPr/>
          <p:nvPr/>
        </p:nvCxnSpPr>
        <p:spPr>
          <a:xfrm>
            <a:off x="446484" y="858741"/>
            <a:ext cx="8250900" cy="0"/>
          </a:xfrm>
          <a:prstGeom prst="straightConnector1">
            <a:avLst/>
          </a:prstGeom>
          <a:noFill/>
          <a:ln>
            <a:noFill/>
          </a:ln>
        </p:spPr>
      </p:cxnSp>
      <p:sp>
        <p:nvSpPr>
          <p:cNvPr id="514" name="Google Shape;514;p59"/>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515" name="Google Shape;515;p59"/>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16" name="Google Shape;516;p59"/>
          <p:cNvSpPr/>
          <p:nvPr/>
        </p:nvSpPr>
        <p:spPr>
          <a:xfrm>
            <a:off x="446484" y="1419257"/>
            <a:ext cx="82509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A Support Vector Machine is a binary linear classifier whose decision boundary is explicitly constructed to minimize generalization error</a:t>
            </a:r>
            <a:endParaRPr b="0" i="0" sz="10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Binary classifier: solves a two-class problem</a:t>
            </a:r>
            <a:endParaRPr b="0" i="0" sz="10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Linear classifier: creates a linear decision boundary </a:t>
            </a:r>
            <a:endParaRPr b="0" i="0" sz="1800" u="none" cap="none" strike="noStrike">
              <a:solidFill>
                <a:schemeClr val="lt2"/>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pic>
        <p:nvPicPr>
          <p:cNvPr id="521" name="Google Shape;521;p60"/>
          <p:cNvPicPr preferRelativeResize="0"/>
          <p:nvPr/>
        </p:nvPicPr>
        <p:blipFill rotWithShape="1">
          <a:blip r:embed="rId3">
            <a:alphaModFix/>
          </a:blip>
          <a:srcRect b="0" l="0" r="0" t="0"/>
          <a:stretch/>
        </p:blipFill>
        <p:spPr>
          <a:xfrm>
            <a:off x="832875" y="1275825"/>
            <a:ext cx="7148675" cy="2991900"/>
          </a:xfrm>
          <a:prstGeom prst="rect">
            <a:avLst/>
          </a:prstGeom>
          <a:noFill/>
          <a:ln>
            <a:noFill/>
          </a:ln>
        </p:spPr>
      </p:pic>
      <p:sp>
        <p:nvSpPr>
          <p:cNvPr id="522" name="Google Shape;522;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Support Vector Machines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pic>
        <p:nvPicPr>
          <p:cNvPr id="527" name="Google Shape;527;p61"/>
          <p:cNvPicPr preferRelativeResize="0"/>
          <p:nvPr/>
        </p:nvPicPr>
        <p:blipFill rotWithShape="1">
          <a:blip r:embed="rId3">
            <a:alphaModFix/>
          </a:blip>
          <a:srcRect b="0" l="0" r="0" t="0"/>
          <a:stretch/>
        </p:blipFill>
        <p:spPr>
          <a:xfrm>
            <a:off x="1623400" y="1004050"/>
            <a:ext cx="4781100" cy="3888325"/>
          </a:xfrm>
          <a:prstGeom prst="rect">
            <a:avLst/>
          </a:prstGeom>
          <a:noFill/>
          <a:ln>
            <a:noFill/>
          </a:ln>
        </p:spPr>
      </p:pic>
      <p:sp>
        <p:nvSpPr>
          <p:cNvPr id="528" name="Google Shape;528;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Support Vector Machine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cxnSp>
        <p:nvCxnSpPr>
          <p:cNvPr id="533" name="Google Shape;533;p62"/>
          <p:cNvCxnSpPr/>
          <p:nvPr/>
        </p:nvCxnSpPr>
        <p:spPr>
          <a:xfrm>
            <a:off x="446484" y="447261"/>
            <a:ext cx="8250900" cy="0"/>
          </a:xfrm>
          <a:prstGeom prst="straightConnector1">
            <a:avLst/>
          </a:prstGeom>
          <a:noFill/>
          <a:ln>
            <a:noFill/>
          </a:ln>
        </p:spPr>
      </p:cxnSp>
      <p:cxnSp>
        <p:nvCxnSpPr>
          <p:cNvPr id="534" name="Google Shape;534;p62"/>
          <p:cNvCxnSpPr/>
          <p:nvPr/>
        </p:nvCxnSpPr>
        <p:spPr>
          <a:xfrm>
            <a:off x="446484" y="858741"/>
            <a:ext cx="8250900" cy="0"/>
          </a:xfrm>
          <a:prstGeom prst="straightConnector1">
            <a:avLst/>
          </a:prstGeom>
          <a:noFill/>
          <a:ln>
            <a:noFill/>
          </a:ln>
        </p:spPr>
      </p:cxnSp>
      <p:sp>
        <p:nvSpPr>
          <p:cNvPr id="535" name="Google Shape;535;p62"/>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536" name="Google Shape;536;p62"/>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7" name="Google Shape;537;p62"/>
          <p:cNvSpPr/>
          <p:nvPr/>
        </p:nvSpPr>
        <p:spPr>
          <a:xfrm>
            <a:off x="446484" y="1419257"/>
            <a:ext cx="31914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The decision boundary is derived using geometric reasoning (as opposed to the algebraic reasoning we’ve used to derive other classifiers). The generalization error is equated with the geometric concept of margin, which is the region along the decision boundary that is free of data points.</a:t>
            </a:r>
            <a:endParaRPr b="0" i="0" sz="1800" u="none" cap="none" strike="noStrike">
              <a:solidFill>
                <a:schemeClr val="lt2"/>
              </a:solidFill>
              <a:latin typeface="Arial"/>
              <a:ea typeface="Arial"/>
              <a:cs typeface="Arial"/>
              <a:sym typeface="Arial"/>
            </a:endParaRPr>
          </a:p>
        </p:txBody>
      </p:sp>
      <p:pic>
        <p:nvPicPr>
          <p:cNvPr id="538" name="Google Shape;538;p62"/>
          <p:cNvPicPr preferRelativeResize="0"/>
          <p:nvPr/>
        </p:nvPicPr>
        <p:blipFill rotWithShape="1">
          <a:blip r:embed="rId3">
            <a:alphaModFix/>
          </a:blip>
          <a:srcRect b="0" l="0" r="0" t="0"/>
          <a:stretch/>
        </p:blipFill>
        <p:spPr>
          <a:xfrm>
            <a:off x="3637981" y="1138925"/>
            <a:ext cx="5392627" cy="362555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Model-Based Inference</a:t>
            </a:r>
            <a:endParaRPr/>
          </a:p>
        </p:txBody>
      </p:sp>
      <p:sp>
        <p:nvSpPr>
          <p:cNvPr id="83" name="Google Shape;83;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We can use models to conduct inference.</a:t>
            </a:r>
            <a:endParaRPr/>
          </a:p>
          <a:p>
            <a:pPr indent="0" lvl="0" marL="0" rtl="0" algn="l">
              <a:lnSpc>
                <a:spcPct val="115000"/>
              </a:lnSpc>
              <a:spcBef>
                <a:spcPts val="1600"/>
              </a:spcBef>
              <a:spcAft>
                <a:spcPts val="0"/>
              </a:spcAft>
              <a:buClr>
                <a:srgbClr val="000000"/>
              </a:buClr>
              <a:buSzPts val="1100"/>
              <a:buFont typeface="Arial"/>
              <a:buNone/>
            </a:pPr>
            <a:r>
              <a:rPr lang="en"/>
              <a:t>Given a model, we can better understand relationships between an independent variable and the dependent variable or between multiple independent variables.</a:t>
            </a:r>
            <a:endParaRPr/>
          </a:p>
          <a:p>
            <a:pPr indent="0" lvl="0" marL="0" rtl="0" algn="l">
              <a:lnSpc>
                <a:spcPct val="115000"/>
              </a:lnSpc>
              <a:spcBef>
                <a:spcPts val="1600"/>
              </a:spcBef>
              <a:spcAft>
                <a:spcPts val="0"/>
              </a:spcAft>
              <a:buClr>
                <a:srgbClr val="000000"/>
              </a:buClr>
              <a:buSzPts val="1100"/>
              <a:buFont typeface="Arial"/>
              <a:buNone/>
            </a:pPr>
            <a:r>
              <a:rPr i="1" lang="en"/>
              <a:t>All models are wrong. Some models are useful.</a:t>
            </a:r>
            <a:endParaRPr i="1"/>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What are some examples of where inference from a model would be valuable in your research?</a:t>
            </a:r>
            <a:endParaRPr>
              <a:solidFill>
                <a:srgbClr val="00FFFF"/>
              </a:solidFill>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6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SVM Pillowcase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Support Vector Machine</a:t>
            </a:r>
            <a:endParaRPr/>
          </a:p>
        </p:txBody>
      </p:sp>
      <p:pic>
        <p:nvPicPr>
          <p:cNvPr id="549" name="Google Shape;549;p64"/>
          <p:cNvPicPr preferRelativeResize="0"/>
          <p:nvPr/>
        </p:nvPicPr>
        <p:blipFill rotWithShape="1">
          <a:blip r:embed="rId3">
            <a:alphaModFix/>
          </a:blip>
          <a:srcRect b="0" l="0" r="0" t="0"/>
          <a:stretch/>
        </p:blipFill>
        <p:spPr>
          <a:xfrm>
            <a:off x="152400" y="1465925"/>
            <a:ext cx="8639575" cy="3525175"/>
          </a:xfrm>
          <a:prstGeom prst="rect">
            <a:avLst/>
          </a:prstGeom>
          <a:noFill/>
          <a:ln>
            <a:noFill/>
          </a:ln>
        </p:spPr>
      </p:pic>
      <p:sp>
        <p:nvSpPr>
          <p:cNvPr id="550" name="Google Shape;550;p6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t>Support Vector Machine</a:t>
            </a:r>
            <a:endParaRPr/>
          </a:p>
          <a:p>
            <a:pPr indent="0" lvl="0" marL="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2800"/>
              <a:buNone/>
            </a:pPr>
            <a:r>
              <a:t/>
            </a:r>
            <a:endParaRPr/>
          </a:p>
        </p:txBody>
      </p:sp>
      <p:sp>
        <p:nvSpPr>
          <p:cNvPr id="556" name="Google Shape;556;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The goal of an SVM is to create the linear decision boundary with the largest margin. This is commonly called the maximum margin hyperplane (MMH).</a:t>
            </a:r>
            <a:endParaRPr/>
          </a:p>
          <a:p>
            <a:pPr indent="0" lvl="0" marL="0" rtl="0" algn="l">
              <a:lnSpc>
                <a:spcPct val="115000"/>
              </a:lnSpc>
              <a:spcBef>
                <a:spcPts val="1600"/>
              </a:spcBef>
              <a:spcAft>
                <a:spcPts val="1600"/>
              </a:spcAft>
              <a:buSzPts val="1800"/>
              <a:buNone/>
            </a:pPr>
            <a:r>
              <a:rPr lang="en"/>
              <a:t>Nonlinear applications of SVM rely on an implicit (nonlinear) mapping that sends vectors from the original feature space K into a higher-dimensional feature space K’. Nonlinear classification in K is then obtained by creating a linear decision boundary in K’. In practice, this involves no computations in the higher dimensional space, thanks to what is called the kernel trick.</a:t>
            </a:r>
            <a:endParaRPr/>
          </a:p>
        </p:txBody>
      </p:sp>
      <p:sp>
        <p:nvSpPr>
          <p:cNvPr id="557" name="Google Shape;557;p65"/>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Support Vector Machines</a:t>
            </a:r>
            <a:endParaRPr/>
          </a:p>
        </p:txBody>
      </p:sp>
      <p:sp>
        <p:nvSpPr>
          <p:cNvPr id="563" name="Google Shape;563;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400">
                <a:solidFill>
                  <a:srgbClr val="FFFFFF"/>
                </a:solidFill>
              </a:rPr>
              <a:t>Linear Kernel:</a:t>
            </a:r>
            <a:r>
              <a:rPr lang="en" sz="1400"/>
              <a:t> A linear kernel can be used as normal dot product any two given observations. The product between two vectors is the sum of the multiplication of each pair of input values. K(x, xi) = sum(x * xi)</a:t>
            </a:r>
            <a:endParaRPr sz="1400"/>
          </a:p>
          <a:p>
            <a:pPr indent="0" lvl="0" marL="0" rtl="0" algn="l">
              <a:lnSpc>
                <a:spcPct val="115000"/>
              </a:lnSpc>
              <a:spcBef>
                <a:spcPts val="1600"/>
              </a:spcBef>
              <a:spcAft>
                <a:spcPts val="0"/>
              </a:spcAft>
              <a:buClr>
                <a:srgbClr val="000000"/>
              </a:buClr>
              <a:buSzPts val="1100"/>
              <a:buFont typeface="Arial"/>
              <a:buNone/>
            </a:pPr>
            <a:r>
              <a:rPr lang="en" sz="1400">
                <a:solidFill>
                  <a:srgbClr val="FFFFFF"/>
                </a:solidFill>
              </a:rPr>
              <a:t>Polynomial Kernel: </a:t>
            </a:r>
            <a:r>
              <a:rPr lang="en" sz="1400"/>
              <a:t>A polynomial kernel is a more generalized form of the linear kernel. The polynomial kernel can distinguish curved or nonlinear input space. K(x,xi) = 1 + sum(x * xi)^d</a:t>
            </a:r>
            <a:endParaRPr sz="1400"/>
          </a:p>
          <a:p>
            <a:pPr indent="0" lvl="0" marL="457200" rtl="0" algn="l">
              <a:lnSpc>
                <a:spcPct val="115000"/>
              </a:lnSpc>
              <a:spcBef>
                <a:spcPts val="1600"/>
              </a:spcBef>
              <a:spcAft>
                <a:spcPts val="0"/>
              </a:spcAft>
              <a:buClr>
                <a:srgbClr val="000000"/>
              </a:buClr>
              <a:buSzPts val="1100"/>
              <a:buFont typeface="Arial"/>
              <a:buNone/>
            </a:pPr>
            <a:r>
              <a:rPr i="1" lang="en" sz="1400"/>
              <a:t>Where d is the degree of the polynomial. d=1 is similar to the linear transformation. The degree needs to be manually specified in the learning algorithm.</a:t>
            </a:r>
            <a:endParaRPr i="1" sz="1400"/>
          </a:p>
          <a:p>
            <a:pPr indent="0" lvl="0" marL="0" rtl="0" algn="l">
              <a:lnSpc>
                <a:spcPct val="115000"/>
              </a:lnSpc>
              <a:spcBef>
                <a:spcPts val="1600"/>
              </a:spcBef>
              <a:spcAft>
                <a:spcPts val="0"/>
              </a:spcAft>
              <a:buClr>
                <a:srgbClr val="000000"/>
              </a:buClr>
              <a:buSzPts val="1100"/>
              <a:buFont typeface="Arial"/>
              <a:buNone/>
            </a:pPr>
            <a:r>
              <a:rPr lang="en" sz="1400">
                <a:solidFill>
                  <a:srgbClr val="FFFFFF"/>
                </a:solidFill>
              </a:rPr>
              <a:t>Radial Basis Function Kernel </a:t>
            </a:r>
            <a:r>
              <a:rPr lang="en" sz="1400"/>
              <a:t>The Radial basis function kernel is a popular kernel function commonly used in support vector machine classification. RBF can map an input space in infinite dimensional space. K(x,xi) = exp(-gamma * sum((x – xi^2))</a:t>
            </a:r>
            <a:endParaRPr sz="1400"/>
          </a:p>
          <a:p>
            <a:pPr indent="0" lvl="0" marL="457200" rtl="0" algn="l">
              <a:lnSpc>
                <a:spcPct val="115000"/>
              </a:lnSpc>
              <a:spcBef>
                <a:spcPts val="1600"/>
              </a:spcBef>
              <a:spcAft>
                <a:spcPts val="0"/>
              </a:spcAft>
              <a:buClr>
                <a:srgbClr val="000000"/>
              </a:buClr>
              <a:buSzPts val="1100"/>
              <a:buFont typeface="Arial"/>
              <a:buNone/>
            </a:pPr>
            <a:r>
              <a:rPr i="1" lang="en" sz="1400"/>
              <a:t>Here gamma is a parameter, which ranges from 0 to 1. A higher value of gamma will perfectly fit the training dataset, which causes over-fitting. Gamma=0.1 is considered to be a good default value. The value of gamma needs to be manually specified in the learning algorithm.</a:t>
            </a:r>
            <a:endParaRPr i="1" sz="1400"/>
          </a:p>
          <a:p>
            <a:pPr indent="0" lvl="0" marL="0" rtl="0" algn="l">
              <a:lnSpc>
                <a:spcPct val="115000"/>
              </a:lnSpc>
              <a:spcBef>
                <a:spcPts val="1600"/>
              </a:spcBef>
              <a:spcAft>
                <a:spcPts val="1600"/>
              </a:spcAft>
              <a:buSzPts val="1800"/>
              <a:buNone/>
            </a:pPr>
            <a:r>
              <a:t/>
            </a:r>
            <a:endParaRPr sz="14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Support Vector Machine: Hyperparameters</a:t>
            </a:r>
            <a:endParaRPr/>
          </a:p>
        </p:txBody>
      </p:sp>
      <p:sp>
        <p:nvSpPr>
          <p:cNvPr id="569" name="Google Shape;569;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FFFFFF"/>
                </a:solidFill>
              </a:rPr>
              <a:t>Kernel:</a:t>
            </a:r>
            <a:r>
              <a:rPr lang="en"/>
              <a:t> Polynomial and RBF are useful for non-linear hyperplane. </a:t>
            </a:r>
            <a:endParaRPr/>
          </a:p>
          <a:p>
            <a:pPr indent="0" lvl="0" marL="0" rtl="0" algn="l">
              <a:lnSpc>
                <a:spcPct val="115000"/>
              </a:lnSpc>
              <a:spcBef>
                <a:spcPts val="1600"/>
              </a:spcBef>
              <a:spcAft>
                <a:spcPts val="0"/>
              </a:spcAft>
              <a:buClr>
                <a:srgbClr val="000000"/>
              </a:buClr>
              <a:buSzPts val="1100"/>
              <a:buFont typeface="Arial"/>
              <a:buNone/>
            </a:pPr>
            <a:r>
              <a:rPr lang="en">
                <a:solidFill>
                  <a:srgbClr val="FFFFFF"/>
                </a:solidFill>
              </a:rPr>
              <a:t>Regularization:</a:t>
            </a:r>
            <a:r>
              <a:rPr lang="en"/>
              <a:t> Regularization parameter in python's Scikit-learn C parameter used to maintain regularization. C is the penalty parameter, which represents misclassification or error term. A smaller value of C creates a small-margin hyperplane and a larger value of C creates a larger-margin hyperplane.</a:t>
            </a:r>
            <a:endParaRPr/>
          </a:p>
          <a:p>
            <a:pPr indent="0" lvl="0" marL="0" rtl="0" algn="l">
              <a:lnSpc>
                <a:spcPct val="115000"/>
              </a:lnSpc>
              <a:spcBef>
                <a:spcPts val="1600"/>
              </a:spcBef>
              <a:spcAft>
                <a:spcPts val="1600"/>
              </a:spcAft>
              <a:buSzPts val="1800"/>
              <a:buNone/>
            </a:pPr>
            <a:r>
              <a:rPr lang="en">
                <a:solidFill>
                  <a:srgbClr val="FFFFFF"/>
                </a:solidFill>
              </a:rPr>
              <a:t>Gamma: </a:t>
            </a:r>
            <a:r>
              <a:rPr lang="en"/>
              <a:t>A lower value of Gamma will loosely fit the training dataset, whereas a higher value of gamma will exactly fit the training dataset, which causes over-fitting.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cxnSp>
        <p:nvCxnSpPr>
          <p:cNvPr id="574" name="Google Shape;574;p68"/>
          <p:cNvCxnSpPr/>
          <p:nvPr/>
        </p:nvCxnSpPr>
        <p:spPr>
          <a:xfrm>
            <a:off x="446484" y="447261"/>
            <a:ext cx="8250900" cy="0"/>
          </a:xfrm>
          <a:prstGeom prst="straightConnector1">
            <a:avLst/>
          </a:prstGeom>
          <a:noFill/>
          <a:ln>
            <a:noFill/>
          </a:ln>
        </p:spPr>
      </p:cxnSp>
      <p:cxnSp>
        <p:nvCxnSpPr>
          <p:cNvPr id="575" name="Google Shape;575;p68"/>
          <p:cNvCxnSpPr/>
          <p:nvPr/>
        </p:nvCxnSpPr>
        <p:spPr>
          <a:xfrm>
            <a:off x="446484" y="858741"/>
            <a:ext cx="8250900" cy="0"/>
          </a:xfrm>
          <a:prstGeom prst="straightConnector1">
            <a:avLst/>
          </a:prstGeom>
          <a:noFill/>
          <a:ln>
            <a:noFill/>
          </a:ln>
        </p:spPr>
      </p:cxnSp>
      <p:sp>
        <p:nvSpPr>
          <p:cNvPr id="576" name="Google Shape;576;p68"/>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3000"/>
              <a:buFont typeface="Arial"/>
              <a:buNone/>
            </a:pPr>
            <a:r>
              <a:rPr b="1" i="0" lang="en" sz="3000" u="none" cap="none" strike="noStrike">
                <a:solidFill>
                  <a:schemeClr val="dk1"/>
                </a:solidFill>
                <a:latin typeface="Arial"/>
                <a:ea typeface="Arial"/>
                <a:cs typeface="Arial"/>
                <a:sym typeface="Arial"/>
              </a:rPr>
              <a:t>Support Vector Machine</a:t>
            </a:r>
            <a:endParaRPr b="1" i="0" sz="3000" u="none" cap="none" strike="noStrike">
              <a:solidFill>
                <a:schemeClr val="dk1"/>
              </a:solidFill>
              <a:latin typeface="Arial"/>
              <a:ea typeface="Arial"/>
              <a:cs typeface="Arial"/>
              <a:sym typeface="Arial"/>
            </a:endParaRPr>
          </a:p>
        </p:txBody>
      </p:sp>
      <p:sp>
        <p:nvSpPr>
          <p:cNvPr id="577" name="Google Shape;577;p68"/>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78" name="Google Shape;578;p68"/>
          <p:cNvPicPr preferRelativeResize="0"/>
          <p:nvPr/>
        </p:nvPicPr>
        <p:blipFill rotWithShape="1">
          <a:blip r:embed="rId3">
            <a:alphaModFix/>
          </a:blip>
          <a:srcRect b="0" l="0" r="0" t="0"/>
          <a:stretch/>
        </p:blipFill>
        <p:spPr>
          <a:xfrm>
            <a:off x="182498" y="1161401"/>
            <a:ext cx="8961502" cy="318399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cxnSp>
        <p:nvCxnSpPr>
          <p:cNvPr id="583" name="Google Shape;583;p69"/>
          <p:cNvCxnSpPr/>
          <p:nvPr/>
        </p:nvCxnSpPr>
        <p:spPr>
          <a:xfrm>
            <a:off x="446484" y="447261"/>
            <a:ext cx="8250900" cy="0"/>
          </a:xfrm>
          <a:prstGeom prst="straightConnector1">
            <a:avLst/>
          </a:prstGeom>
          <a:noFill/>
          <a:ln>
            <a:noFill/>
          </a:ln>
        </p:spPr>
      </p:cxnSp>
      <p:cxnSp>
        <p:nvCxnSpPr>
          <p:cNvPr id="584" name="Google Shape;584;p69"/>
          <p:cNvCxnSpPr/>
          <p:nvPr/>
        </p:nvCxnSpPr>
        <p:spPr>
          <a:xfrm>
            <a:off x="446484" y="858741"/>
            <a:ext cx="8250900" cy="0"/>
          </a:xfrm>
          <a:prstGeom prst="straightConnector1">
            <a:avLst/>
          </a:prstGeom>
          <a:noFill/>
          <a:ln>
            <a:noFill/>
          </a:ln>
        </p:spPr>
      </p:cxnSp>
      <p:sp>
        <p:nvSpPr>
          <p:cNvPr id="585" name="Google Shape;585;p69"/>
          <p:cNvSpPr/>
          <p:nvPr/>
        </p:nvSpPr>
        <p:spPr>
          <a:xfrm>
            <a:off x="446484" y="2902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chemeClr val="dk1"/>
                </a:solidFill>
                <a:latin typeface="Arial"/>
                <a:ea typeface="Arial"/>
                <a:cs typeface="Arial"/>
                <a:sym typeface="Arial"/>
              </a:rPr>
              <a:t>Support Vector Machines</a:t>
            </a:r>
            <a:endParaRPr b="1" i="0" sz="2800" u="none" cap="none" strike="noStrike">
              <a:solidFill>
                <a:schemeClr val="dk1"/>
              </a:solidFill>
              <a:latin typeface="Arial"/>
              <a:ea typeface="Arial"/>
              <a:cs typeface="Arial"/>
              <a:sym typeface="Arial"/>
            </a:endParaRPr>
          </a:p>
        </p:txBody>
      </p:sp>
      <p:sp>
        <p:nvSpPr>
          <p:cNvPr id="586" name="Google Shape;586;p69"/>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7" name="Google Shape;587;p69"/>
          <p:cNvSpPr/>
          <p:nvPr/>
        </p:nvSpPr>
        <p:spPr>
          <a:xfrm>
            <a:off x="446470" y="858750"/>
            <a:ext cx="8309400" cy="13068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Soft margin, slack variables-class overlap is achieved by relaxing the minimization problem or softening the margin.</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The hyper-parameter C (soft-margin constant) controls the overall complexity by specifying penalty for training error. This is regularization.</a:t>
            </a:r>
            <a:endParaRPr b="0" i="0" sz="1800" u="none" cap="none" strike="noStrike">
              <a:solidFill>
                <a:schemeClr val="lt2"/>
              </a:solidFill>
              <a:latin typeface="Arial"/>
              <a:ea typeface="Arial"/>
              <a:cs typeface="Arial"/>
              <a:sym typeface="Arial"/>
            </a:endParaRPr>
          </a:p>
        </p:txBody>
      </p:sp>
      <p:pic>
        <p:nvPicPr>
          <p:cNvPr id="588" name="Google Shape;588;p69"/>
          <p:cNvPicPr preferRelativeResize="0"/>
          <p:nvPr/>
        </p:nvPicPr>
        <p:blipFill rotWithShape="1">
          <a:blip r:embed="rId3">
            <a:alphaModFix/>
          </a:blip>
          <a:srcRect b="0" l="0" r="0" t="0"/>
          <a:stretch/>
        </p:blipFill>
        <p:spPr>
          <a:xfrm>
            <a:off x="1912533" y="2577050"/>
            <a:ext cx="4939216" cy="24965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cxnSp>
        <p:nvCxnSpPr>
          <p:cNvPr id="593" name="Google Shape;593;p70"/>
          <p:cNvCxnSpPr/>
          <p:nvPr/>
        </p:nvCxnSpPr>
        <p:spPr>
          <a:xfrm>
            <a:off x="446484" y="447261"/>
            <a:ext cx="8250900" cy="0"/>
          </a:xfrm>
          <a:prstGeom prst="straightConnector1">
            <a:avLst/>
          </a:prstGeom>
          <a:noFill/>
          <a:ln>
            <a:noFill/>
          </a:ln>
        </p:spPr>
      </p:cxnSp>
      <p:cxnSp>
        <p:nvCxnSpPr>
          <p:cNvPr id="594" name="Google Shape;594;p70"/>
          <p:cNvCxnSpPr/>
          <p:nvPr/>
        </p:nvCxnSpPr>
        <p:spPr>
          <a:xfrm>
            <a:off x="446484" y="858741"/>
            <a:ext cx="8250900" cy="0"/>
          </a:xfrm>
          <a:prstGeom prst="straightConnector1">
            <a:avLst/>
          </a:prstGeom>
          <a:noFill/>
          <a:ln>
            <a:noFill/>
          </a:ln>
        </p:spPr>
      </p:cxnSp>
      <p:sp>
        <p:nvSpPr>
          <p:cNvPr id="595" name="Google Shape;595;p70"/>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3000"/>
              <a:buFont typeface="Arial"/>
              <a:buNone/>
            </a:pPr>
            <a:r>
              <a:rPr b="1" i="0" lang="en" sz="3000" u="none" cap="none" strike="noStrike">
                <a:solidFill>
                  <a:schemeClr val="dk1"/>
                </a:solidFill>
                <a:latin typeface="Arial"/>
                <a:ea typeface="Arial"/>
                <a:cs typeface="Arial"/>
                <a:sym typeface="Arial"/>
              </a:rPr>
              <a:t>Support Vector Machine</a:t>
            </a:r>
            <a:endParaRPr b="1" i="0" sz="3000" u="none" cap="none" strike="noStrike">
              <a:solidFill>
                <a:schemeClr val="dk1"/>
              </a:solidFill>
              <a:latin typeface="Arial"/>
              <a:ea typeface="Arial"/>
              <a:cs typeface="Arial"/>
              <a:sym typeface="Arial"/>
            </a:endParaRPr>
          </a:p>
          <a:p>
            <a:pPr indent="0" lvl="0" marL="0" marR="0" rtl="0" algn="l">
              <a:lnSpc>
                <a:spcPct val="114285"/>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p:txBody>
      </p:sp>
      <p:sp>
        <p:nvSpPr>
          <p:cNvPr id="596" name="Google Shape;596;p70"/>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97" name="Google Shape;597;p70"/>
          <p:cNvPicPr preferRelativeResize="0"/>
          <p:nvPr/>
        </p:nvPicPr>
        <p:blipFill rotWithShape="1">
          <a:blip r:embed="rId3">
            <a:alphaModFix/>
          </a:blip>
          <a:srcRect b="0" l="0" r="0" t="0"/>
          <a:stretch/>
        </p:blipFill>
        <p:spPr>
          <a:xfrm>
            <a:off x="2372035" y="1002838"/>
            <a:ext cx="4261395" cy="413347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Support Vector Machines</a:t>
            </a:r>
            <a:endParaRPr/>
          </a:p>
        </p:txBody>
      </p:sp>
      <p:sp>
        <p:nvSpPr>
          <p:cNvPr id="603" name="Google Shape;603;p7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800"/>
              <a:t>Advantages</a:t>
            </a:r>
            <a:endParaRPr sz="1800"/>
          </a:p>
          <a:p>
            <a:pPr indent="0" lvl="0" marL="0" rtl="0" algn="l">
              <a:lnSpc>
                <a:spcPct val="115000"/>
              </a:lnSpc>
              <a:spcBef>
                <a:spcPts val="1600"/>
              </a:spcBef>
              <a:spcAft>
                <a:spcPts val="0"/>
              </a:spcAft>
              <a:buSzPts val="1400"/>
              <a:buNone/>
            </a:pPr>
            <a:r>
              <a:rPr lang="en"/>
              <a:t>Good accuracy and perform faster prediction. </a:t>
            </a:r>
            <a:endParaRPr/>
          </a:p>
          <a:p>
            <a:pPr indent="0" lvl="0" marL="0" rtl="0" algn="l">
              <a:lnSpc>
                <a:spcPct val="115000"/>
              </a:lnSpc>
              <a:spcBef>
                <a:spcPts val="1600"/>
              </a:spcBef>
              <a:spcAft>
                <a:spcPts val="0"/>
              </a:spcAft>
              <a:buSzPts val="1400"/>
              <a:buNone/>
            </a:pPr>
            <a:r>
              <a:rPr lang="en"/>
              <a:t>Use less memory because they use a subset of training points in the decision phase. </a:t>
            </a:r>
            <a:endParaRPr/>
          </a:p>
          <a:p>
            <a:pPr indent="0" lvl="0" marL="0" rtl="0" algn="l">
              <a:lnSpc>
                <a:spcPct val="115000"/>
              </a:lnSpc>
              <a:spcBef>
                <a:spcPts val="1600"/>
              </a:spcBef>
              <a:spcAft>
                <a:spcPts val="0"/>
              </a:spcAft>
              <a:buClr>
                <a:srgbClr val="000000"/>
              </a:buClr>
              <a:buSzPts val="1100"/>
              <a:buFont typeface="Arial"/>
              <a:buNone/>
            </a:pPr>
            <a:r>
              <a:rPr lang="en"/>
              <a:t>SVM works well with a clear margin of separation and with high dimensional space.</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400"/>
              <a:buNone/>
            </a:pPr>
            <a:r>
              <a:t/>
            </a:r>
            <a:endParaRPr/>
          </a:p>
        </p:txBody>
      </p:sp>
      <p:sp>
        <p:nvSpPr>
          <p:cNvPr id="604" name="Google Shape;604;p7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800"/>
              <a:t>Disadvantages</a:t>
            </a:r>
            <a:endParaRPr sz="1800"/>
          </a:p>
          <a:p>
            <a:pPr indent="0" lvl="0" marL="0" rtl="0" algn="l">
              <a:lnSpc>
                <a:spcPct val="115000"/>
              </a:lnSpc>
              <a:spcBef>
                <a:spcPts val="1600"/>
              </a:spcBef>
              <a:spcAft>
                <a:spcPts val="0"/>
              </a:spcAft>
              <a:buSzPts val="1400"/>
              <a:buNone/>
            </a:pPr>
            <a:r>
              <a:rPr lang="en"/>
              <a:t>Not suitable for large datasets because of its high training time </a:t>
            </a:r>
            <a:endParaRPr/>
          </a:p>
          <a:p>
            <a:pPr indent="0" lvl="0" marL="0" rtl="0" algn="l">
              <a:lnSpc>
                <a:spcPct val="115000"/>
              </a:lnSpc>
              <a:spcBef>
                <a:spcPts val="1600"/>
              </a:spcBef>
              <a:spcAft>
                <a:spcPts val="0"/>
              </a:spcAft>
              <a:buSzPts val="1400"/>
              <a:buNone/>
            </a:pPr>
            <a:r>
              <a:rPr lang="en"/>
              <a:t>Works poorly with overlapping classes.</a:t>
            </a:r>
            <a:endParaRPr/>
          </a:p>
          <a:p>
            <a:pPr indent="0" lvl="0" marL="0" rtl="0" algn="l">
              <a:lnSpc>
                <a:spcPct val="115000"/>
              </a:lnSpc>
              <a:spcBef>
                <a:spcPts val="1600"/>
              </a:spcBef>
              <a:spcAft>
                <a:spcPts val="0"/>
              </a:spcAft>
              <a:buClr>
                <a:srgbClr val="000000"/>
              </a:buClr>
              <a:buSzPts val="1100"/>
              <a:buFont typeface="Arial"/>
              <a:buNone/>
            </a:pPr>
            <a:r>
              <a:rPr lang="en"/>
              <a:t>Sensitive to the type of kernel used.</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10" name="Google Shape;610;p7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In the game "20 Questions," an individual or group has the opportunity to identify an unknown object by asking a series of up to twenty "yes" or "no" questions.</a:t>
            </a:r>
            <a:endParaRPr/>
          </a:p>
          <a:p>
            <a:pPr indent="0" lvl="0" marL="0" rtl="0" algn="l">
              <a:lnSpc>
                <a:spcPct val="100000"/>
              </a:lnSpc>
              <a:spcBef>
                <a:spcPts val="1600"/>
              </a:spcBef>
              <a:spcAft>
                <a:spcPts val="0"/>
              </a:spcAft>
              <a:buSzPts val="1400"/>
              <a:buNone/>
            </a:pPr>
            <a:r>
              <a:rPr lang="en"/>
              <a:t>We can think about all possible "target objects" and then ask questions that help us to quickly pare down the number of objects so that we can identify the true target in twenty of fewer questions.</a:t>
            </a:r>
            <a:endParaRPr/>
          </a:p>
          <a:p>
            <a:pPr indent="0" lvl="0" marL="0" rtl="0" algn="l">
              <a:lnSpc>
                <a:spcPct val="100000"/>
              </a:lnSpc>
              <a:spcBef>
                <a:spcPts val="1600"/>
              </a:spcBef>
              <a:spcAft>
                <a:spcPts val="1600"/>
              </a:spcAft>
              <a:buSzPts val="1400"/>
              <a:buNone/>
            </a:pPr>
            <a:r>
              <a:rPr lang="en"/>
              <a:t>When playing this game, what are some good strategies? What about poor strategies?</a:t>
            </a:r>
            <a:endParaRPr/>
          </a:p>
        </p:txBody>
      </p:sp>
      <p:sp>
        <p:nvSpPr>
          <p:cNvPr id="611" name="Google Shape;611;p7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t>For example, suppose that I am trying to guess the item "marker" I might ask a series of questions like:</a:t>
            </a:r>
            <a:endParaRPr/>
          </a:p>
          <a:p>
            <a:pPr indent="-317500" lvl="0" marL="457200" rtl="0" algn="l">
              <a:lnSpc>
                <a:spcPct val="100000"/>
              </a:lnSpc>
              <a:spcBef>
                <a:spcPts val="1600"/>
              </a:spcBef>
              <a:spcAft>
                <a:spcPts val="0"/>
              </a:spcAft>
              <a:buSzPts val="1400"/>
              <a:buChar char="●"/>
            </a:pPr>
            <a:r>
              <a:rPr lang="en"/>
              <a:t>Is the object in this room? (Yes.)</a:t>
            </a:r>
            <a:endParaRPr/>
          </a:p>
          <a:p>
            <a:pPr indent="-317500" lvl="0" marL="457200" rtl="0" algn="l">
              <a:lnSpc>
                <a:spcPct val="100000"/>
              </a:lnSpc>
              <a:spcBef>
                <a:spcPts val="0"/>
              </a:spcBef>
              <a:spcAft>
                <a:spcPts val="0"/>
              </a:spcAft>
              <a:buSzPts val="1400"/>
              <a:buChar char="●"/>
            </a:pPr>
            <a:r>
              <a:rPr lang="en"/>
              <a:t>Is the object within five feet of me? (Yes.)</a:t>
            </a:r>
            <a:endParaRPr/>
          </a:p>
          <a:p>
            <a:pPr indent="-317500" lvl="0" marL="457200" rtl="0" algn="l">
              <a:lnSpc>
                <a:spcPct val="100000"/>
              </a:lnSpc>
              <a:spcBef>
                <a:spcPts val="0"/>
              </a:spcBef>
              <a:spcAft>
                <a:spcPts val="0"/>
              </a:spcAft>
              <a:buSzPts val="1400"/>
              <a:buChar char="●"/>
            </a:pPr>
            <a:r>
              <a:rPr lang="en"/>
              <a:t>Is the object larger than a loaf of bread? (No.)</a:t>
            </a:r>
            <a:endParaRPr/>
          </a:p>
          <a:p>
            <a:pPr indent="-317500" lvl="0" marL="457200" rtl="0" algn="l">
              <a:lnSpc>
                <a:spcPct val="100000"/>
              </a:lnSpc>
              <a:spcBef>
                <a:spcPts val="0"/>
              </a:spcBef>
              <a:spcAft>
                <a:spcPts val="0"/>
              </a:spcAft>
              <a:buSzPts val="1400"/>
              <a:buChar char="●"/>
            </a:pPr>
            <a:r>
              <a:rPr lang="en"/>
              <a:t>Is there only one of these objects in the room? (No.)</a:t>
            </a:r>
            <a:endParaRPr/>
          </a:p>
          <a:p>
            <a:pPr indent="-317500" lvl="0" marL="457200" rtl="0" algn="l">
              <a:lnSpc>
                <a:spcPct val="100000"/>
              </a:lnSpc>
              <a:spcBef>
                <a:spcPts val="0"/>
              </a:spcBef>
              <a:spcAft>
                <a:spcPts val="0"/>
              </a:spcAft>
              <a:buSzPts val="1400"/>
              <a:buChar char="●"/>
            </a:pPr>
            <a:r>
              <a:rPr lang="en"/>
              <a:t>Do you hold this object when you use it? (Yes.)</a:t>
            </a:r>
            <a:endParaRPr/>
          </a:p>
          <a:p>
            <a:pPr indent="-317500" lvl="0" marL="457200" rtl="0" algn="l">
              <a:lnSpc>
                <a:spcPct val="100000"/>
              </a:lnSpc>
              <a:spcBef>
                <a:spcPts val="0"/>
              </a:spcBef>
              <a:spcAft>
                <a:spcPts val="0"/>
              </a:spcAft>
              <a:buSzPts val="1400"/>
              <a:buChar char="●"/>
            </a:pPr>
            <a:r>
              <a:rPr lang="en"/>
              <a:t>Is the object a pen? (No.)</a:t>
            </a:r>
            <a:endParaRPr/>
          </a:p>
          <a:p>
            <a:pPr indent="-317500" lvl="0" marL="457200" rtl="0" algn="l">
              <a:lnSpc>
                <a:spcPct val="100000"/>
              </a:lnSpc>
              <a:spcBef>
                <a:spcPts val="0"/>
              </a:spcBef>
              <a:spcAft>
                <a:spcPts val="0"/>
              </a:spcAft>
              <a:buSzPts val="1400"/>
              <a:buChar char="●"/>
            </a:pPr>
            <a:r>
              <a:rPr lang="en"/>
              <a:t>Is the object a book? (No.)</a:t>
            </a:r>
            <a:endParaRPr/>
          </a:p>
          <a:p>
            <a:pPr indent="-317500" lvl="0" marL="457200" rtl="0" algn="l">
              <a:lnSpc>
                <a:spcPct val="100000"/>
              </a:lnSpc>
              <a:spcBef>
                <a:spcPts val="0"/>
              </a:spcBef>
              <a:spcAft>
                <a:spcPts val="0"/>
              </a:spcAft>
              <a:buSzPts val="1400"/>
              <a:buChar char="●"/>
            </a:pPr>
            <a:r>
              <a:rPr lang="en"/>
              <a:t>Is the object a marker? (Yes!)</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Prediction</a:t>
            </a:r>
            <a:endParaRPr/>
          </a:p>
        </p:txBody>
      </p:sp>
      <p:sp>
        <p:nvSpPr>
          <p:cNvPr id="89" name="Google Shape;89;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We can use a model to make predictions, or to estimate an dependent variable's value given at least one independent variable's value.</a:t>
            </a:r>
            <a:endParaRPr/>
          </a:p>
          <a:p>
            <a:pPr indent="0" lvl="0" marL="0" rtl="0" algn="l">
              <a:lnSpc>
                <a:spcPct val="115000"/>
              </a:lnSpc>
              <a:spcBef>
                <a:spcPts val="1600"/>
              </a:spcBef>
              <a:spcAft>
                <a:spcPts val="0"/>
              </a:spcAft>
              <a:buClr>
                <a:srgbClr val="000000"/>
              </a:buClr>
              <a:buSzPts val="1100"/>
              <a:buFont typeface="Arial"/>
              <a:buNone/>
            </a:pPr>
            <a:r>
              <a:rPr lang="en"/>
              <a:t>Predictions can be valuable even if they are not exactly right.</a:t>
            </a:r>
            <a:endParaRPr/>
          </a:p>
          <a:p>
            <a:pPr indent="0" lvl="0" marL="0" rtl="0" algn="l">
              <a:lnSpc>
                <a:spcPct val="115000"/>
              </a:lnSpc>
              <a:spcBef>
                <a:spcPts val="1600"/>
              </a:spcBef>
              <a:spcAft>
                <a:spcPts val="0"/>
              </a:spcAft>
              <a:buSzPts val="1800"/>
              <a:buNone/>
            </a:pPr>
            <a:r>
              <a:rPr lang="en"/>
              <a:t>Good predictions are extremely valuable.</a:t>
            </a:r>
            <a:endParaRPr/>
          </a:p>
          <a:p>
            <a:pPr indent="0" lvl="0" marL="0" rtl="0" algn="l">
              <a:lnSpc>
                <a:spcPct val="115000"/>
              </a:lnSpc>
              <a:spcBef>
                <a:spcPts val="1600"/>
              </a:spcBef>
              <a:spcAft>
                <a:spcPts val="0"/>
              </a:spcAft>
              <a:buSzPts val="1800"/>
              <a:buNone/>
            </a:pPr>
            <a:r>
              <a:rPr lang="en">
                <a:solidFill>
                  <a:srgbClr val="00FFFF"/>
                </a:solidFill>
              </a:rPr>
              <a:t>What are some examples of where prediction from a model could be valuable for your research?</a:t>
            </a:r>
            <a:endParaRPr>
              <a:solidFill>
                <a:srgbClr val="00FFFF"/>
              </a:solidFill>
            </a:endParaRPr>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What is the difference between model prediction and inference?</a:t>
            </a:r>
            <a:endParaRPr>
              <a:solidFill>
                <a:srgbClr val="00FFFF"/>
              </a:solidFil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17" name="Google Shape;617;p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Let’s play a game!</a:t>
            </a:r>
            <a:endParaRPr/>
          </a:p>
          <a:p>
            <a:pPr indent="0" lvl="0" marL="0" rtl="0" algn="l">
              <a:lnSpc>
                <a:spcPct val="115000"/>
              </a:lnSpc>
              <a:spcBef>
                <a:spcPts val="1600"/>
              </a:spcBef>
              <a:spcAft>
                <a:spcPts val="0"/>
              </a:spcAft>
              <a:buSzPts val="1800"/>
              <a:buNone/>
            </a:pPr>
            <a:r>
              <a:rPr lang="en" u="sng">
                <a:solidFill>
                  <a:schemeClr val="hlink"/>
                </a:solidFill>
                <a:hlinkClick r:id="rId3"/>
              </a:rPr>
              <a:t>https://en.akinator.com/</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rPr lang="en"/>
              <a:t>How does this game work?</a:t>
            </a:r>
            <a:endParaRPr/>
          </a:p>
          <a:p>
            <a:pPr indent="0" lvl="0" marL="0" rtl="0" algn="l">
              <a:lnSpc>
                <a:spcPct val="115000"/>
              </a:lnSpc>
              <a:spcBef>
                <a:spcPts val="1600"/>
              </a:spcBef>
              <a:spcAft>
                <a:spcPts val="1600"/>
              </a:spcAft>
              <a:buSzPts val="1800"/>
              <a:buNone/>
            </a:pPr>
            <a:r>
              <a:t/>
            </a:r>
            <a:endParaRPr/>
          </a:p>
        </p:txBody>
      </p:sp>
      <p:pic>
        <p:nvPicPr>
          <p:cNvPr id="618" name="Google Shape;618;p73"/>
          <p:cNvPicPr preferRelativeResize="0"/>
          <p:nvPr/>
        </p:nvPicPr>
        <p:blipFill rotWithShape="1">
          <a:blip r:embed="rId4">
            <a:alphaModFix/>
          </a:blip>
          <a:srcRect b="0" l="0" r="0" t="0"/>
          <a:stretch/>
        </p:blipFill>
        <p:spPr>
          <a:xfrm>
            <a:off x="4571988" y="1017725"/>
            <a:ext cx="3286125" cy="13906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24" name="Google Shape;624;p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Decision trees are a widely popular and powerful machine learning technique for both classification and regression problems.</a:t>
            </a:r>
            <a:endParaRPr/>
          </a:p>
          <a:p>
            <a:pPr indent="0" lvl="0" marL="0" rtl="0" algn="l">
              <a:lnSpc>
                <a:spcPct val="115000"/>
              </a:lnSpc>
              <a:spcBef>
                <a:spcPts val="1600"/>
              </a:spcBef>
              <a:spcAft>
                <a:spcPts val="0"/>
              </a:spcAft>
              <a:buSzPts val="1800"/>
              <a:buNone/>
            </a:pPr>
            <a:r>
              <a:rPr lang="en"/>
              <a:t>To perform classification or regression, decision trees make sequential, hierarchical decisions about the outcome variable based on the predictor data.</a:t>
            </a:r>
            <a:endParaRPr/>
          </a:p>
          <a:p>
            <a:pPr indent="0" lvl="0" marL="0" rtl="0" algn="l">
              <a:lnSpc>
                <a:spcPct val="115000"/>
              </a:lnSpc>
              <a:spcBef>
                <a:spcPts val="1600"/>
              </a:spcBef>
              <a:spcAft>
                <a:spcPts val="0"/>
              </a:spcAft>
              <a:buSzPts val="1800"/>
              <a:buNone/>
            </a:pPr>
            <a:r>
              <a:rPr lang="en"/>
              <a:t>Break down our data by asking a series of questions.</a:t>
            </a:r>
            <a:endParaRPr/>
          </a:p>
          <a:p>
            <a:pPr indent="0" lvl="0" marL="0" rtl="0" algn="l">
              <a:lnSpc>
                <a:spcPct val="115000"/>
              </a:lnSpc>
              <a:spcBef>
                <a:spcPts val="1600"/>
              </a:spcBef>
              <a:spcAft>
                <a:spcPts val="0"/>
              </a:spcAft>
              <a:buSzPts val="1800"/>
              <a:buNone/>
            </a:pPr>
            <a:r>
              <a:rPr lang="en">
                <a:solidFill>
                  <a:srgbClr val="00FFFF"/>
                </a:solidFill>
              </a:rPr>
              <a:t>They are great if we care about interpretability.</a:t>
            </a:r>
            <a:endParaRPr>
              <a:solidFill>
                <a:srgbClr val="00FFFF"/>
              </a:solidFil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31" name="Google Shape;631;p75"/>
          <p:cNvPicPr preferRelativeResize="0"/>
          <p:nvPr/>
        </p:nvPicPr>
        <p:blipFill>
          <a:blip r:embed="rId3">
            <a:alphaModFix/>
          </a:blip>
          <a:stretch>
            <a:fillRect/>
          </a:stretch>
        </p:blipFill>
        <p:spPr>
          <a:xfrm>
            <a:off x="1544108" y="59970"/>
            <a:ext cx="5945325" cy="50235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a:t>
            </a:r>
            <a:endParaRPr/>
          </a:p>
        </p:txBody>
      </p:sp>
      <p:sp>
        <p:nvSpPr>
          <p:cNvPr id="637" name="Google Shape;637;p7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Decision tree models are </a:t>
            </a:r>
            <a:r>
              <a:rPr lang="en">
                <a:solidFill>
                  <a:srgbClr val="00FFFF"/>
                </a:solidFill>
              </a:rPr>
              <a:t>hierarchical</a:t>
            </a:r>
            <a:r>
              <a:rPr lang="en"/>
              <a:t> and </a:t>
            </a:r>
            <a:r>
              <a:rPr lang="en">
                <a:solidFill>
                  <a:srgbClr val="00FFFF"/>
                </a:solidFill>
              </a:rPr>
              <a:t>non-parametric</a:t>
            </a:r>
            <a:r>
              <a:rPr lang="en"/>
              <a:t>.</a:t>
            </a:r>
            <a:endParaRPr/>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Hierarchical </a:t>
            </a:r>
            <a:r>
              <a:rPr lang="en"/>
              <a:t>means that the model is defined by a sequence of questions which yield a class label or value when applied to any observation. Once trained, the model behaves like a recipe, a series of "if this then that" conditions that yields a specific result for our input data.</a:t>
            </a:r>
            <a:endParaRPr/>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Non-parametric</a:t>
            </a:r>
            <a:r>
              <a:rPr lang="en"/>
              <a:t> methods stand in contrast to models like logistic regression or ordinary least squares regression. There are no underlying assumptions about the distribution of the data or the errors. Non-parametric models essentially start with no assumed parameters about the data and construct them based on the observed data.</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a:t>
            </a:r>
            <a:endParaRPr/>
          </a:p>
        </p:txBody>
      </p:sp>
      <p:sp>
        <p:nvSpPr>
          <p:cNvPr id="643" name="Google Shape;643;p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644" name="Google Shape;644;p77"/>
          <p:cNvPicPr preferRelativeResize="0"/>
          <p:nvPr/>
        </p:nvPicPr>
        <p:blipFill rotWithShape="1">
          <a:blip r:embed="rId3">
            <a:alphaModFix/>
          </a:blip>
          <a:srcRect b="0" l="0" r="0" t="0"/>
          <a:stretch/>
        </p:blipFill>
        <p:spPr>
          <a:xfrm>
            <a:off x="1296975" y="1152475"/>
            <a:ext cx="5980708" cy="35884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Fruit Decision Tree</a:t>
            </a:r>
            <a:endParaRPr/>
          </a:p>
        </p:txBody>
      </p:sp>
      <p:sp>
        <p:nvSpPr>
          <p:cNvPr id="650" name="Google Shape;650;p7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651" name="Google Shape;651;p78"/>
          <p:cNvPicPr preferRelativeResize="0"/>
          <p:nvPr/>
        </p:nvPicPr>
        <p:blipFill rotWithShape="1">
          <a:blip r:embed="rId3">
            <a:alphaModFix/>
          </a:blip>
          <a:srcRect b="0" l="0" r="0" t="0"/>
          <a:stretch/>
        </p:blipFill>
        <p:spPr>
          <a:xfrm>
            <a:off x="1704975" y="1223963"/>
            <a:ext cx="5734050" cy="37623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57" name="Google Shape;657;p79"/>
          <p:cNvSpPr txBox="1"/>
          <p:nvPr>
            <p:ph idx="1" type="body"/>
          </p:nvPr>
        </p:nvSpPr>
        <p:spPr>
          <a:xfrm>
            <a:off x="311700" y="1152475"/>
            <a:ext cx="85845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Splits can be binary way or multi-way.</a:t>
            </a:r>
            <a:endParaRPr/>
          </a:p>
          <a:p>
            <a:pPr indent="0" lvl="0" marL="0" rtl="0" algn="l">
              <a:lnSpc>
                <a:spcPct val="115000"/>
              </a:lnSpc>
              <a:spcBef>
                <a:spcPts val="1600"/>
              </a:spcBef>
              <a:spcAft>
                <a:spcPts val="0"/>
              </a:spcAft>
              <a:buSzPts val="1800"/>
              <a:buNone/>
            </a:pPr>
            <a:r>
              <a:rPr lang="en"/>
              <a:t>Features can be categorical or continuous.</a:t>
            </a:r>
            <a:endParaRPr/>
          </a:p>
          <a:p>
            <a:pPr indent="0" lvl="0" marL="0" rtl="0" algn="l">
              <a:lnSpc>
                <a:spcPct val="115000"/>
              </a:lnSpc>
              <a:spcBef>
                <a:spcPts val="1600"/>
              </a:spcBef>
              <a:spcAft>
                <a:spcPts val="1600"/>
              </a:spcAft>
              <a:buSzPts val="1800"/>
              <a:buNone/>
            </a:pPr>
            <a:r>
              <a:t/>
            </a:r>
            <a:endParaRPr/>
          </a:p>
        </p:txBody>
      </p:sp>
      <p:pic>
        <p:nvPicPr>
          <p:cNvPr id="658" name="Google Shape;658;p79"/>
          <p:cNvPicPr preferRelativeResize="0"/>
          <p:nvPr/>
        </p:nvPicPr>
        <p:blipFill rotWithShape="1">
          <a:blip r:embed="rId3">
            <a:alphaModFix/>
          </a:blip>
          <a:srcRect b="0" l="0" r="0" t="0"/>
          <a:stretch/>
        </p:blipFill>
        <p:spPr>
          <a:xfrm>
            <a:off x="-230125" y="2277875"/>
            <a:ext cx="5838901" cy="1788350"/>
          </a:xfrm>
          <a:prstGeom prst="rect">
            <a:avLst/>
          </a:prstGeom>
          <a:noFill/>
          <a:ln>
            <a:noFill/>
          </a:ln>
        </p:spPr>
      </p:pic>
      <p:pic>
        <p:nvPicPr>
          <p:cNvPr id="659" name="Google Shape;659;p79"/>
          <p:cNvPicPr preferRelativeResize="0"/>
          <p:nvPr/>
        </p:nvPicPr>
        <p:blipFill rotWithShape="1">
          <a:blip r:embed="rId4">
            <a:alphaModFix/>
          </a:blip>
          <a:srcRect b="0" l="0" r="0" t="0"/>
          <a:stretch/>
        </p:blipFill>
        <p:spPr>
          <a:xfrm>
            <a:off x="5163550" y="1291850"/>
            <a:ext cx="3518350" cy="15807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65" name="Google Shape;665;p8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Start at the tree root and split the data on the feature that results in the largest </a:t>
            </a:r>
            <a:r>
              <a:rPr lang="en">
                <a:solidFill>
                  <a:srgbClr val="00FFFF"/>
                </a:solidFill>
              </a:rPr>
              <a:t>information gain.</a:t>
            </a:r>
            <a:r>
              <a:rPr lang="en"/>
              <a:t> </a:t>
            </a:r>
            <a:endParaRPr/>
          </a:p>
          <a:p>
            <a:pPr indent="0" lvl="0" marL="0" rtl="0" algn="l">
              <a:lnSpc>
                <a:spcPct val="115000"/>
              </a:lnSpc>
              <a:spcBef>
                <a:spcPts val="1600"/>
              </a:spcBef>
              <a:spcAft>
                <a:spcPts val="0"/>
              </a:spcAft>
              <a:buSzPts val="1800"/>
              <a:buNone/>
            </a:pPr>
            <a:r>
              <a:rPr lang="en"/>
              <a:t>Repeat this splitting procedure until all the leaves are </a:t>
            </a:r>
            <a:r>
              <a:rPr lang="en">
                <a:solidFill>
                  <a:srgbClr val="00FFFF"/>
                </a:solidFill>
              </a:rPr>
              <a:t>pure</a:t>
            </a:r>
            <a:r>
              <a:rPr lang="en"/>
              <a:t>.</a:t>
            </a:r>
            <a:endParaRPr/>
          </a:p>
          <a:p>
            <a:pPr indent="0" lvl="0" marL="0" rtl="0" algn="l">
              <a:lnSpc>
                <a:spcPct val="115000"/>
              </a:lnSpc>
              <a:spcBef>
                <a:spcPts val="1600"/>
              </a:spcBef>
              <a:spcAft>
                <a:spcPts val="0"/>
              </a:spcAft>
              <a:buSzPts val="1800"/>
              <a:buNone/>
            </a:pPr>
            <a:r>
              <a:rPr lang="en"/>
              <a:t>	“</a:t>
            </a:r>
            <a:r>
              <a:rPr lang="en">
                <a:solidFill>
                  <a:srgbClr val="00FFFF"/>
                </a:solidFill>
              </a:rPr>
              <a:t>Pure</a:t>
            </a:r>
            <a:r>
              <a:rPr lang="en"/>
              <a:t>” means all the samples at each node belong to the same class.</a:t>
            </a:r>
            <a:endParaRPr/>
          </a:p>
          <a:p>
            <a:pPr indent="0" lvl="0" marL="0" rtl="0" algn="l">
              <a:lnSpc>
                <a:spcPct val="115000"/>
              </a:lnSpc>
              <a:spcBef>
                <a:spcPts val="1600"/>
              </a:spcBef>
              <a:spcAft>
                <a:spcPts val="0"/>
              </a:spcAft>
              <a:buSzPts val="1800"/>
              <a:buNone/>
            </a:pPr>
            <a:r>
              <a:rPr lang="en"/>
              <a:t>This can result in a very “deep” tree with many nodes (overfitting).</a:t>
            </a:r>
            <a:endParaRPr/>
          </a:p>
          <a:p>
            <a:pPr indent="0" lvl="0" marL="0" rtl="0" algn="l">
              <a:lnSpc>
                <a:spcPct val="115000"/>
              </a:lnSpc>
              <a:spcBef>
                <a:spcPts val="1600"/>
              </a:spcBef>
              <a:spcAft>
                <a:spcPts val="1600"/>
              </a:spcAft>
              <a:buSzPts val="1800"/>
              <a:buNone/>
            </a:pPr>
            <a:r>
              <a:rPr lang="en"/>
              <a:t>	So we usually want to prune trees by setting a maximum depth.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71" name="Google Shape;671;p8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Use an </a:t>
            </a:r>
            <a:r>
              <a:rPr lang="en">
                <a:solidFill>
                  <a:srgbClr val="00FFFF"/>
                </a:solidFill>
              </a:rPr>
              <a:t>objective function</a:t>
            </a:r>
            <a:r>
              <a:rPr lang="en"/>
              <a:t> to maximize information gain--splitting the nodes on the most informative features.</a:t>
            </a:r>
            <a:endParaRPr/>
          </a:p>
          <a:p>
            <a:pPr indent="0" lvl="0" marL="0" rtl="0" algn="l">
              <a:lnSpc>
                <a:spcPct val="115000"/>
              </a:lnSpc>
              <a:spcBef>
                <a:spcPts val="1600"/>
              </a:spcBef>
              <a:spcAft>
                <a:spcPts val="0"/>
              </a:spcAft>
              <a:buSzPts val="1800"/>
              <a:buNone/>
            </a:pPr>
            <a:r>
              <a:rPr lang="en"/>
              <a:t>Information </a:t>
            </a:r>
            <a:r>
              <a:rPr lang="en">
                <a:solidFill>
                  <a:srgbClr val="00FFFF"/>
                </a:solidFill>
              </a:rPr>
              <a:t>gain</a:t>
            </a:r>
            <a:r>
              <a:rPr lang="en"/>
              <a:t> is the difference between the impurity of the parent node and the sum of the child node impurities. (Lower impurity of child nodes, the higher the information gain)</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77" name="Google Shape;677;p8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Three impurity measures (splitting criteria):</a:t>
            </a:r>
            <a:endParaRPr/>
          </a:p>
          <a:p>
            <a:pPr indent="-342900" lvl="0" marL="457200" rtl="0" algn="l">
              <a:lnSpc>
                <a:spcPct val="115000"/>
              </a:lnSpc>
              <a:spcBef>
                <a:spcPts val="1600"/>
              </a:spcBef>
              <a:spcAft>
                <a:spcPts val="0"/>
              </a:spcAft>
              <a:buSzPts val="1800"/>
              <a:buChar char="●"/>
            </a:pPr>
            <a:r>
              <a:rPr lang="en"/>
              <a:t>Gini impurity (most used)</a:t>
            </a:r>
            <a:endParaRPr/>
          </a:p>
          <a:p>
            <a:pPr indent="-342900" lvl="0" marL="457200" rtl="0" algn="l">
              <a:lnSpc>
                <a:spcPct val="115000"/>
              </a:lnSpc>
              <a:spcBef>
                <a:spcPts val="0"/>
              </a:spcBef>
              <a:spcAft>
                <a:spcPts val="0"/>
              </a:spcAft>
              <a:buSzPts val="1800"/>
              <a:buChar char="●"/>
            </a:pPr>
            <a:r>
              <a:rPr lang="en"/>
              <a:t>Entropy</a:t>
            </a:r>
            <a:endParaRPr/>
          </a:p>
          <a:p>
            <a:pPr indent="-342900" lvl="0" marL="457200" rtl="0" algn="l">
              <a:lnSpc>
                <a:spcPct val="115000"/>
              </a:lnSpc>
              <a:spcBef>
                <a:spcPts val="0"/>
              </a:spcBef>
              <a:spcAft>
                <a:spcPts val="0"/>
              </a:spcAft>
              <a:buSzPts val="1800"/>
              <a:buChar char="●"/>
            </a:pPr>
            <a:r>
              <a:rPr lang="en"/>
              <a:t>Classification error</a:t>
            </a:r>
            <a:endParaRPr/>
          </a:p>
          <a:p>
            <a:pPr indent="0" lvl="0" marL="0" rtl="0" algn="l">
              <a:lnSpc>
                <a:spcPct val="115000"/>
              </a:lnSpc>
              <a:spcBef>
                <a:spcPts val="1600"/>
              </a:spcBef>
              <a:spcAft>
                <a:spcPts val="0"/>
              </a:spcAft>
              <a:buSzPts val="1800"/>
              <a:buNone/>
            </a:pPr>
            <a:r>
              <a:rPr lang="en"/>
              <a:t>In practice, Gini and entropy yield pretty similar results and it’s more worth your time experimenting with different pruning cut-offs than with different impurity measures. </a:t>
            </a:r>
            <a:endParaRPr/>
          </a:p>
          <a:p>
            <a:pPr indent="0" lvl="0" marL="0" rtl="0" algn="l">
              <a:lnSpc>
                <a:spcPct val="115000"/>
              </a:lnSpc>
              <a:spcBef>
                <a:spcPts val="1600"/>
              </a:spcBef>
              <a:spcAft>
                <a:spcPts val="0"/>
              </a:spcAft>
              <a:buClr>
                <a:srgbClr val="000000"/>
              </a:buClr>
              <a:buSzPts val="1100"/>
              <a:buFont typeface="Arial"/>
              <a:buNone/>
            </a:pPr>
            <a:r>
              <a:rPr lang="en"/>
              <a:t>Classification error is useful for pruning but not for growing trees.</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“No Free Lunch” Theorem</a:t>
            </a:r>
            <a:endParaRPr/>
          </a:p>
        </p:txBody>
      </p:sp>
      <p:sp>
        <p:nvSpPr>
          <p:cNvPr id="95" name="Google Shape;95;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t>No single classifier works best across all possible scenarios.</a:t>
            </a:r>
            <a:endParaRPr sz="2400"/>
          </a:p>
          <a:p>
            <a:pPr indent="0" lvl="0" marL="0" rtl="0" algn="l">
              <a:lnSpc>
                <a:spcPct val="115000"/>
              </a:lnSpc>
              <a:spcBef>
                <a:spcPts val="1600"/>
              </a:spcBef>
              <a:spcAft>
                <a:spcPts val="1600"/>
              </a:spcAft>
              <a:buSzPts val="1800"/>
              <a:buNone/>
            </a:pPr>
            <a:r>
              <a:rPr lang="en" sz="2400"/>
              <a:t>Usually a good idea to compare the performance of a few different algorithms.</a:t>
            </a:r>
            <a:endParaRPr sz="2400"/>
          </a:p>
        </p:txBody>
      </p:sp>
      <p:pic>
        <p:nvPicPr>
          <p:cNvPr id="96" name="Google Shape;96;p20"/>
          <p:cNvPicPr preferRelativeResize="0"/>
          <p:nvPr/>
        </p:nvPicPr>
        <p:blipFill rotWithShape="1">
          <a:blip r:embed="rId3">
            <a:alphaModFix/>
          </a:blip>
          <a:srcRect b="0" l="0" r="0" t="0"/>
          <a:stretch/>
        </p:blipFill>
        <p:spPr>
          <a:xfrm>
            <a:off x="3718788" y="2721025"/>
            <a:ext cx="2466975" cy="18478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83" name="Google Shape;683;p8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684" name="Google Shape;684;p83"/>
          <p:cNvPicPr preferRelativeResize="0"/>
          <p:nvPr/>
        </p:nvPicPr>
        <p:blipFill rotWithShape="1">
          <a:blip r:embed="rId3">
            <a:alphaModFix/>
          </a:blip>
          <a:srcRect b="0" l="0" r="0" t="0"/>
          <a:stretch/>
        </p:blipFill>
        <p:spPr>
          <a:xfrm>
            <a:off x="2243125" y="1222775"/>
            <a:ext cx="4657725" cy="36385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90" name="Google Shape;690;p8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Addressing overfitting:</a:t>
            </a:r>
            <a:endParaRPr/>
          </a:p>
          <a:p>
            <a:pPr indent="0" lvl="0" marL="0" rtl="0" algn="l">
              <a:lnSpc>
                <a:spcPct val="115000"/>
              </a:lnSpc>
              <a:spcBef>
                <a:spcPts val="1600"/>
              </a:spcBef>
              <a:spcAft>
                <a:spcPts val="0"/>
              </a:spcAft>
              <a:buClr>
                <a:srgbClr val="000000"/>
              </a:buClr>
              <a:buSzPts val="1100"/>
              <a:buFont typeface="Arial"/>
              <a:buNone/>
            </a:pPr>
            <a:r>
              <a:rPr lang="en"/>
              <a:t>A stopping criterion determines when to no longer construct further nodes.</a:t>
            </a:r>
            <a:endParaRPr/>
          </a:p>
          <a:p>
            <a:pPr indent="0" lvl="0" marL="0" rtl="0" algn="l">
              <a:lnSpc>
                <a:spcPct val="115000"/>
              </a:lnSpc>
              <a:spcBef>
                <a:spcPts val="1600"/>
              </a:spcBef>
              <a:spcAft>
                <a:spcPts val="0"/>
              </a:spcAft>
              <a:buClr>
                <a:srgbClr val="000000"/>
              </a:buClr>
              <a:buSzPts val="1100"/>
              <a:buFont typeface="Arial"/>
              <a:buNone/>
            </a:pPr>
            <a:r>
              <a:rPr lang="en"/>
              <a:t>We can stop when all records belong to the same class, or when all records have the same attributes. This maximizes variance at the expense of bias, leading to overfitting.</a:t>
            </a:r>
            <a:endParaRPr/>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Setting a maximum depth</a:t>
            </a:r>
            <a:r>
              <a:rPr lang="en"/>
              <a:t>: A simple way to prevent overfitting is to set a hard limit on the "depth" of the decision tree.</a:t>
            </a:r>
            <a:endParaRPr/>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Minimum observations to make a split:</a:t>
            </a:r>
            <a:r>
              <a:rPr lang="en"/>
              <a:t> An alternative to maximum depth (and can be used at the same time), is to specify the minimum number of datapoints required to make a split at a node.</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 Advantages</a:t>
            </a:r>
            <a:endParaRPr/>
          </a:p>
        </p:txBody>
      </p:sp>
      <p:sp>
        <p:nvSpPr>
          <p:cNvPr id="696" name="Google Shape;696;p8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Simple to understand and interpret. </a:t>
            </a:r>
            <a:endParaRPr/>
          </a:p>
          <a:p>
            <a:pPr indent="-317500" lvl="0" marL="457200" rtl="0" algn="l">
              <a:lnSpc>
                <a:spcPct val="115000"/>
              </a:lnSpc>
              <a:spcBef>
                <a:spcPts val="0"/>
              </a:spcBef>
              <a:spcAft>
                <a:spcPts val="0"/>
              </a:spcAft>
              <a:buSzPts val="1400"/>
              <a:buChar char="●"/>
            </a:pPr>
            <a:r>
              <a:rPr lang="en"/>
              <a:t>Requires little data preparation.</a:t>
            </a:r>
            <a:endParaRPr/>
          </a:p>
          <a:p>
            <a:pPr indent="-317500" lvl="0" marL="457200" rtl="0" algn="l">
              <a:lnSpc>
                <a:spcPct val="115000"/>
              </a:lnSpc>
              <a:spcBef>
                <a:spcPts val="0"/>
              </a:spcBef>
              <a:spcAft>
                <a:spcPts val="0"/>
              </a:spcAft>
              <a:buSzPts val="1400"/>
              <a:buChar char="●"/>
            </a:pPr>
            <a:r>
              <a:rPr lang="en"/>
              <a:t>Able to handle both numerical and categorical data.</a:t>
            </a:r>
            <a:endParaRPr/>
          </a:p>
          <a:p>
            <a:pPr indent="-317500" lvl="0" marL="457200" rtl="0" algn="l">
              <a:lnSpc>
                <a:spcPct val="115000"/>
              </a:lnSpc>
              <a:spcBef>
                <a:spcPts val="0"/>
              </a:spcBef>
              <a:spcAft>
                <a:spcPts val="0"/>
              </a:spcAft>
              <a:buSzPts val="1400"/>
              <a:buChar char="●"/>
            </a:pPr>
            <a:r>
              <a:rPr lang="en"/>
              <a:t>Uses a white box model (boolean logic)</a:t>
            </a:r>
            <a:endParaRPr/>
          </a:p>
          <a:p>
            <a:pPr indent="-317500" lvl="0" marL="457200" rtl="0" algn="l">
              <a:lnSpc>
                <a:spcPct val="115000"/>
              </a:lnSpc>
              <a:spcBef>
                <a:spcPts val="0"/>
              </a:spcBef>
              <a:spcAft>
                <a:spcPts val="0"/>
              </a:spcAft>
              <a:buSzPts val="1400"/>
              <a:buChar char="●"/>
            </a:pPr>
            <a:r>
              <a:rPr lang="en"/>
              <a:t>Possible to validate a model using statistical tests. That makes it possible to account for the reliability of the model.</a:t>
            </a:r>
            <a:endParaRPr/>
          </a:p>
          <a:p>
            <a:pPr indent="-317500" lvl="0" marL="457200" rtl="0" algn="l">
              <a:lnSpc>
                <a:spcPct val="115000"/>
              </a:lnSpc>
              <a:spcBef>
                <a:spcPts val="0"/>
              </a:spcBef>
              <a:spcAft>
                <a:spcPts val="0"/>
              </a:spcAft>
              <a:buSzPts val="1400"/>
              <a:buChar char="●"/>
            </a:pPr>
            <a:r>
              <a:rPr lang="en"/>
              <a:t>Robust. Performs well even if its assumptions are somewhat violated by the true model from which the data were generated.</a:t>
            </a:r>
            <a:endParaRPr/>
          </a:p>
          <a:p>
            <a:pPr indent="0" lvl="0" marL="0" rtl="0" algn="l">
              <a:lnSpc>
                <a:spcPct val="115000"/>
              </a:lnSpc>
              <a:spcBef>
                <a:spcPts val="1600"/>
              </a:spcBef>
              <a:spcAft>
                <a:spcPts val="1600"/>
              </a:spcAft>
              <a:buSzPts val="1400"/>
              <a:buNone/>
            </a:pPr>
            <a:r>
              <a:t/>
            </a:r>
            <a:endParaRPr/>
          </a:p>
        </p:txBody>
      </p:sp>
      <p:sp>
        <p:nvSpPr>
          <p:cNvPr id="697" name="Google Shape;697;p8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Performs well with large datasets. Large amounts of data can be analyzed using standard computing resources in reasonable time.</a:t>
            </a:r>
            <a:endParaRPr/>
          </a:p>
          <a:p>
            <a:pPr indent="-317500" lvl="0" marL="457200" rtl="0" algn="l">
              <a:lnSpc>
                <a:spcPct val="115000"/>
              </a:lnSpc>
              <a:spcBef>
                <a:spcPts val="0"/>
              </a:spcBef>
              <a:spcAft>
                <a:spcPts val="0"/>
              </a:spcAft>
              <a:buSzPts val="1400"/>
              <a:buChar char="●"/>
            </a:pPr>
            <a:r>
              <a:rPr lang="en"/>
              <a:t>Once trained can be implemented on hardware and has extremely fast execution.</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 Disadvantages</a:t>
            </a:r>
            <a:endParaRPr/>
          </a:p>
        </p:txBody>
      </p:sp>
      <p:sp>
        <p:nvSpPr>
          <p:cNvPr id="703" name="Google Shape;703;p8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Locally-optimal--practical decision-tree learning algorithms are based on heuristics such as the greedy algorithm where locally-optimal decisions are made at each node.</a:t>
            </a:r>
            <a:endParaRPr/>
          </a:p>
          <a:p>
            <a:pPr indent="-342900" lvl="0" marL="457200" rtl="0" algn="l">
              <a:lnSpc>
                <a:spcPct val="115000"/>
              </a:lnSpc>
              <a:spcBef>
                <a:spcPts val="0"/>
              </a:spcBef>
              <a:spcAft>
                <a:spcPts val="0"/>
              </a:spcAft>
              <a:buSzPts val="1800"/>
              <a:buChar char="●"/>
            </a:pPr>
            <a:r>
              <a:rPr lang="en"/>
              <a:t>Such algorithms cannot guarantee to return the globally-optimal decision tree.</a:t>
            </a:r>
            <a:endParaRPr/>
          </a:p>
          <a:p>
            <a:pPr indent="-342900" lvl="0" marL="457200" rtl="0" algn="l">
              <a:lnSpc>
                <a:spcPct val="115000"/>
              </a:lnSpc>
              <a:spcBef>
                <a:spcPts val="0"/>
              </a:spcBef>
              <a:spcAft>
                <a:spcPts val="0"/>
              </a:spcAft>
              <a:buSzPts val="1800"/>
              <a:buChar char="●"/>
            </a:pPr>
            <a:r>
              <a:rPr lang="en"/>
              <a:t>Overfitting--decision-tree learners can create over-complex trees that do not generalize well from the training data.</a:t>
            </a:r>
            <a:endParaRPr/>
          </a:p>
          <a:p>
            <a:pPr indent="-342900" lvl="0" marL="457200" rtl="0" algn="l">
              <a:lnSpc>
                <a:spcPct val="115000"/>
              </a:lnSpc>
              <a:spcBef>
                <a:spcPts val="0"/>
              </a:spcBef>
              <a:spcAft>
                <a:spcPts val="0"/>
              </a:spcAft>
              <a:buSzPts val="1800"/>
              <a:buChar char="●"/>
            </a:pPr>
            <a:r>
              <a:rPr lang="en"/>
              <a:t>There are concepts that are hard to learn because decision trees do not express them easily.In such cases, the decision tree becomes prohibitively large.</a:t>
            </a:r>
            <a:endParaRPr/>
          </a:p>
          <a:p>
            <a:pPr indent="-342900" lvl="0" marL="457200" rtl="0" algn="l">
              <a:lnSpc>
                <a:spcPct val="115000"/>
              </a:lnSpc>
              <a:spcBef>
                <a:spcPts val="0"/>
              </a:spcBef>
              <a:spcAft>
                <a:spcPts val="0"/>
              </a:spcAft>
              <a:buSzPts val="1800"/>
              <a:buChar char="●"/>
            </a:pPr>
            <a:r>
              <a:rPr lang="en"/>
              <a:t>Decision tree learners create biased trees if some classes dominate. It is therefore recommended to balance the dataset prior to fitting with the decision tree.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Classifiers: Pros and Cons</a:t>
            </a:r>
            <a:endParaRPr/>
          </a:p>
        </p:txBody>
      </p:sp>
      <p:sp>
        <p:nvSpPr>
          <p:cNvPr id="709" name="Google Shape;709;p8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Decision trees are good if we care about interpretability but overfit easily.</a:t>
            </a:r>
            <a:endParaRPr/>
          </a:p>
          <a:p>
            <a:pPr indent="0" lvl="0" marL="0" rtl="0" algn="l">
              <a:lnSpc>
                <a:spcPct val="115000"/>
              </a:lnSpc>
              <a:spcBef>
                <a:spcPts val="1600"/>
              </a:spcBef>
              <a:spcAft>
                <a:spcPts val="0"/>
              </a:spcAft>
              <a:buSzPts val="1800"/>
              <a:buNone/>
            </a:pPr>
            <a:r>
              <a:rPr lang="en"/>
              <a:t>Logistic regression allows us to predict probabilities.</a:t>
            </a:r>
            <a:endParaRPr/>
          </a:p>
          <a:p>
            <a:pPr indent="0" lvl="0" marL="0" rtl="0" algn="l">
              <a:lnSpc>
                <a:spcPct val="115000"/>
              </a:lnSpc>
              <a:spcBef>
                <a:spcPts val="1600"/>
              </a:spcBef>
              <a:spcAft>
                <a:spcPts val="0"/>
              </a:spcAft>
              <a:buSzPts val="1800"/>
              <a:buNone/>
            </a:pPr>
            <a:r>
              <a:rPr lang="en"/>
              <a:t>Support vector machines are powerful linear models that can be extended to nonlinear problems but have lots of parameters to tune. </a:t>
            </a:r>
            <a:endParaRPr/>
          </a:p>
          <a:p>
            <a:pPr indent="0" lvl="0" marL="0" rtl="0" algn="l">
              <a:lnSpc>
                <a:spcPct val="115000"/>
              </a:lnSpc>
              <a:spcBef>
                <a:spcPts val="1600"/>
              </a:spcBef>
              <a:spcAft>
                <a:spcPts val="0"/>
              </a:spcAft>
              <a:buSzPts val="1800"/>
              <a:buNone/>
            </a:pPr>
            <a:r>
              <a:rPr lang="en"/>
              <a:t>Ensemble methods (e.g. random forest) don’t need much parameter tuning and don’t overfit easily.</a:t>
            </a:r>
            <a:endParaRPr/>
          </a:p>
          <a:p>
            <a:pPr indent="0" lvl="0" marL="0" rtl="0" algn="l">
              <a:lnSpc>
                <a:spcPct val="115000"/>
              </a:lnSpc>
              <a:spcBef>
                <a:spcPts val="1600"/>
              </a:spcBef>
              <a:spcAft>
                <a:spcPts val="1600"/>
              </a:spcAft>
              <a:buSzPts val="1800"/>
              <a:buNone/>
            </a:pPr>
            <a:r>
              <a:rPr lang="en"/>
              <a:t>K-nearest neighbors makes predictions without any model training but is computationally expensive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15" name="Google Shape;715;p8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716" name="Google Shape;716;p88"/>
          <p:cNvPicPr preferRelativeResize="0"/>
          <p:nvPr/>
        </p:nvPicPr>
        <p:blipFill rotWithShape="1">
          <a:blip r:embed="rId3">
            <a:alphaModFix/>
          </a:blip>
          <a:srcRect b="0" l="0" r="0" t="0"/>
          <a:stretch/>
        </p:blipFill>
        <p:spPr>
          <a:xfrm>
            <a:off x="447100" y="94175"/>
            <a:ext cx="8098751" cy="50493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22" name="Google Shape;722;p8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723" name="Google Shape;723;p89"/>
          <p:cNvPicPr preferRelativeResize="0"/>
          <p:nvPr/>
        </p:nvPicPr>
        <p:blipFill rotWithShape="1">
          <a:blip r:embed="rId3">
            <a:alphaModFix/>
          </a:blip>
          <a:srcRect b="0" l="0" r="0" t="0"/>
          <a:stretch/>
        </p:blipFill>
        <p:spPr>
          <a:xfrm>
            <a:off x="0" y="1047742"/>
            <a:ext cx="9144002" cy="30480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Classifiers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07" name="Google Shape;10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08" name="Google Shape;108;p22"/>
          <p:cNvPicPr preferRelativeResize="0"/>
          <p:nvPr/>
        </p:nvPicPr>
        <p:blipFill rotWithShape="1">
          <a:blip r:embed="rId3">
            <a:alphaModFix/>
          </a:blip>
          <a:srcRect b="0" l="0" r="0" t="0"/>
          <a:stretch/>
        </p:blipFill>
        <p:spPr>
          <a:xfrm>
            <a:off x="-8450" y="-35155"/>
            <a:ext cx="9143998" cy="5331055"/>
          </a:xfrm>
          <a:prstGeom prst="rect">
            <a:avLst/>
          </a:prstGeom>
          <a:noFill/>
          <a:ln>
            <a:noFill/>
          </a:ln>
        </p:spPr>
      </p:pic>
      <p:pic>
        <p:nvPicPr>
          <p:cNvPr id="109" name="Google Shape;109;p22"/>
          <p:cNvPicPr preferRelativeResize="0"/>
          <p:nvPr/>
        </p:nvPicPr>
        <p:blipFill rotWithShape="1">
          <a:blip r:embed="rId4">
            <a:alphaModFix/>
          </a:blip>
          <a:srcRect b="0" l="0" r="0" t="0"/>
          <a:stretch/>
        </p:blipFill>
        <p:spPr>
          <a:xfrm>
            <a:off x="459625" y="3601525"/>
            <a:ext cx="2006624" cy="1414025"/>
          </a:xfrm>
          <a:prstGeom prst="rect">
            <a:avLst/>
          </a:prstGeom>
          <a:noFill/>
          <a:ln>
            <a:noFill/>
          </a:ln>
        </p:spPr>
      </p:pic>
      <p:pic>
        <p:nvPicPr>
          <p:cNvPr id="110" name="Google Shape;110;p22"/>
          <p:cNvPicPr preferRelativeResize="0"/>
          <p:nvPr/>
        </p:nvPicPr>
        <p:blipFill rotWithShape="1">
          <a:blip r:embed="rId4">
            <a:alphaModFix/>
          </a:blip>
          <a:srcRect b="0" l="0" r="0" t="0"/>
          <a:stretch/>
        </p:blipFill>
        <p:spPr>
          <a:xfrm>
            <a:off x="-88875" y="1923362"/>
            <a:ext cx="2006624" cy="1414025"/>
          </a:xfrm>
          <a:prstGeom prst="rect">
            <a:avLst/>
          </a:prstGeom>
          <a:noFill/>
          <a:ln>
            <a:noFill/>
          </a:ln>
        </p:spPr>
      </p:pic>
      <p:pic>
        <p:nvPicPr>
          <p:cNvPr id="111" name="Google Shape;111;p22"/>
          <p:cNvPicPr preferRelativeResize="0"/>
          <p:nvPr/>
        </p:nvPicPr>
        <p:blipFill rotWithShape="1">
          <a:blip r:embed="rId4">
            <a:alphaModFix/>
          </a:blip>
          <a:srcRect b="0" l="0" r="0" t="0"/>
          <a:stretch/>
        </p:blipFill>
        <p:spPr>
          <a:xfrm>
            <a:off x="2704900" y="2382312"/>
            <a:ext cx="2006624" cy="1414025"/>
          </a:xfrm>
          <a:prstGeom prst="rect">
            <a:avLst/>
          </a:prstGeom>
          <a:noFill/>
          <a:ln>
            <a:noFill/>
          </a:ln>
        </p:spPr>
      </p:pic>
      <p:pic>
        <p:nvPicPr>
          <p:cNvPr id="112" name="Google Shape;112;p22"/>
          <p:cNvPicPr preferRelativeResize="0"/>
          <p:nvPr/>
        </p:nvPicPr>
        <p:blipFill rotWithShape="1">
          <a:blip r:embed="rId4">
            <a:alphaModFix/>
          </a:blip>
          <a:srcRect b="0" l="0" r="0" t="0"/>
          <a:stretch/>
        </p:blipFill>
        <p:spPr>
          <a:xfrm>
            <a:off x="4892900" y="1152475"/>
            <a:ext cx="2006624" cy="1414025"/>
          </a:xfrm>
          <a:prstGeom prst="rect">
            <a:avLst/>
          </a:prstGeom>
          <a:noFill/>
          <a:ln>
            <a:noFill/>
          </a:ln>
        </p:spPr>
      </p:pic>
      <p:pic>
        <p:nvPicPr>
          <p:cNvPr id="113" name="Google Shape;113;p22"/>
          <p:cNvPicPr preferRelativeResize="0"/>
          <p:nvPr/>
        </p:nvPicPr>
        <p:blipFill rotWithShape="1">
          <a:blip r:embed="rId5">
            <a:alphaModFix/>
          </a:blip>
          <a:srcRect b="0" l="0" r="0" t="0"/>
          <a:stretch/>
        </p:blipFill>
        <p:spPr>
          <a:xfrm>
            <a:off x="7407925" y="1568125"/>
            <a:ext cx="1629475" cy="1629475"/>
          </a:xfrm>
          <a:prstGeom prst="rect">
            <a:avLst/>
          </a:prstGeom>
          <a:noFill/>
          <a:ln>
            <a:noFill/>
          </a:ln>
        </p:spPr>
      </p:pic>
      <p:pic>
        <p:nvPicPr>
          <p:cNvPr id="114" name="Google Shape;114;p22"/>
          <p:cNvPicPr preferRelativeResize="0"/>
          <p:nvPr/>
        </p:nvPicPr>
        <p:blipFill rotWithShape="1">
          <a:blip r:embed="rId5">
            <a:alphaModFix/>
          </a:blip>
          <a:srcRect b="0" l="0" r="0" t="0"/>
          <a:stretch/>
        </p:blipFill>
        <p:spPr>
          <a:xfrm>
            <a:off x="5645975" y="2779500"/>
            <a:ext cx="1629475" cy="1629475"/>
          </a:xfrm>
          <a:prstGeom prst="rect">
            <a:avLst/>
          </a:prstGeom>
          <a:noFill/>
          <a:ln>
            <a:noFill/>
          </a:ln>
        </p:spPr>
      </p:pic>
      <p:pic>
        <p:nvPicPr>
          <p:cNvPr id="115" name="Google Shape;115;p22"/>
          <p:cNvPicPr preferRelativeResize="0"/>
          <p:nvPr/>
        </p:nvPicPr>
        <p:blipFill rotWithShape="1">
          <a:blip r:embed="rId5">
            <a:alphaModFix/>
          </a:blip>
          <a:srcRect b="0" l="0" r="0" t="0"/>
          <a:stretch/>
        </p:blipFill>
        <p:spPr>
          <a:xfrm>
            <a:off x="7202825" y="3666425"/>
            <a:ext cx="1629475" cy="1629475"/>
          </a:xfrm>
          <a:prstGeom prst="rect">
            <a:avLst/>
          </a:prstGeom>
          <a:noFill/>
          <a:ln>
            <a:noFill/>
          </a:ln>
        </p:spPr>
      </p:pic>
      <p:pic>
        <p:nvPicPr>
          <p:cNvPr id="116" name="Google Shape;116;p22"/>
          <p:cNvPicPr preferRelativeResize="0"/>
          <p:nvPr/>
        </p:nvPicPr>
        <p:blipFill rotWithShape="1">
          <a:blip r:embed="rId5">
            <a:alphaModFix/>
          </a:blip>
          <a:srcRect b="0" l="0" r="0" t="0"/>
          <a:stretch/>
        </p:blipFill>
        <p:spPr>
          <a:xfrm>
            <a:off x="4147700" y="3737375"/>
            <a:ext cx="1629475" cy="1629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